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74" r:id="rId4"/>
    <p:sldId id="282" r:id="rId5"/>
    <p:sldId id="283" r:id="rId6"/>
    <p:sldId id="281" r:id="rId7"/>
    <p:sldId id="286" r:id="rId8"/>
    <p:sldId id="287" r:id="rId9"/>
    <p:sldId id="284" r:id="rId10"/>
    <p:sldId id="278" r:id="rId11"/>
    <p:sldId id="272" r:id="rId12"/>
    <p:sldId id="273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Seidel" initials="VS" lastIdx="1" clrIdx="0">
    <p:extLst>
      <p:ext uri="{19B8F6BF-5375-455C-9EA6-DF929625EA0E}">
        <p15:presenceInfo xmlns:p15="http://schemas.microsoft.com/office/powerpoint/2012/main" userId="S-1-5-21-2804871194-733073845-2504263008-11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5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0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E79D-334A-427F-97D0-0398F8A465A0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8CE8-A28E-4875-B25D-BBD9ADA7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3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dourte@balmoralgroup.u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atavisual.balmoralgroup.us/GulfConsortiumProjects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lfconsortium.org/grant-resourc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9126" y="0"/>
            <a:ext cx="7160281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571" y="3521871"/>
            <a:ext cx="7366492" cy="1818225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– updates and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Q&amp;A</a:t>
            </a:r>
          </a:p>
          <a:p>
            <a:pPr algn="l">
              <a:lnSpc>
                <a:spcPct val="120000"/>
              </a:lnSpc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January 31, 2019 – Tallahassee, Florida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78" y="1734720"/>
            <a:ext cx="3986541" cy="169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7530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Online submittal form with attachments: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Attach all required documents as Word documents or spreadsheet or pdf map or zipped shapefiles (for GIS files)</a:t>
            </a:r>
          </a:p>
        </p:txBody>
      </p:sp>
    </p:spTree>
    <p:extLst>
      <p:ext uri="{BB962C8B-B14F-4D97-AF65-F5344CB8AC3E}">
        <p14:creationId xmlns:p14="http://schemas.microsoft.com/office/powerpoint/2010/main" val="118680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753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How to submit a subaward application?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50812"/>
          <a:stretch/>
        </p:blipFill>
        <p:spPr>
          <a:xfrm>
            <a:off x="638236" y="1627773"/>
            <a:ext cx="9015720" cy="41792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0957" y="2720072"/>
            <a:ext cx="3125997" cy="4025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07530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Questions…</a:t>
            </a:r>
            <a:endParaRPr lang="en-US" sz="40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465" y="2319818"/>
            <a:ext cx="107530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Contact: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Daniel Dourte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407.629.2185 ext. 113</a:t>
            </a:r>
          </a:p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ddourte@balmoralgroup.us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7160" y="4389118"/>
            <a:ext cx="5669280" cy="1463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7762" y="5510784"/>
            <a:ext cx="8817102" cy="10058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1168" y="944618"/>
            <a:ext cx="4846320" cy="28501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 Milestones and timing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8036" y="1698078"/>
            <a:ext cx="4055364" cy="10908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1188" y="2876341"/>
            <a:ext cx="461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milestones, start years, cost, goals, funding sources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212080" y="2468880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4808" y="1358371"/>
            <a:ext cx="5486400" cy="303594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464808" y="4394311"/>
            <a:ext cx="4613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for project details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6411" y="924138"/>
            <a:ext cx="5797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http://datavisual.balmoralgroup.us/GulfConsortiumProjects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5400000">
            <a:off x="9826752" y="4715256"/>
            <a:ext cx="1088136" cy="713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16936" y="5582721"/>
            <a:ext cx="8750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Better, faster decisions on grant timing, readiness, bundling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Transparent tracking of progress and changes</a:t>
            </a:r>
          </a:p>
          <a:p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8590" y="4461056"/>
            <a:ext cx="55024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GOAL:</a:t>
            </a: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Efficient, accurate grant application preparation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5883" y="944618"/>
            <a:ext cx="4802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Dashboard for Project Data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77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 Project Implementation info session agenda – Jan 31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Updates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on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Grants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Training Manual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– Manatee County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Checklists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, templates, guidance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://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Updates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: cash drawdown projections; leveraged funding 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Compliance checklists – pre-award and post-award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Indirect Costs, Direct Costs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RESTORE Council – Jessica Henkel; Science Advisor and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Q&amp;A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3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782103"/>
            <a:ext cx="1075305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What is needed to submit a subaward application?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guidance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documents and templates at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Abstract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Narrative (BAS)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 Table SF 424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Milestone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Metrics information 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Compliance Checklist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(NEW)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Project 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GIS shapefiles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Data Management Plan (BAS)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Observational Data Plan (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BAS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Cash Drawdown Projection and Leveraged Funding form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(NEW)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79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Compliance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Pre-award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36746"/>
              </p:ext>
            </p:extLst>
          </p:nvPr>
        </p:nvGraphicFramePr>
        <p:xfrm>
          <a:off x="882855" y="2167875"/>
          <a:ext cx="9144000" cy="220675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1682980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72388177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4670904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Environmental Requirement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Has the requirement been addressed?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Compliance Notes (e.g., status of application, permit number, etc.)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469431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Coastal Zone Management Act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___ Yes ___ No ___ N/A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41080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Coastal Barrier Resources Act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___ Yes ___ No ___ N/A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6130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Farmland Protection Policy Act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___ Yes ___ No ___ N/A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111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10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Environmental Compliance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Post-award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90212"/>
              </p:ext>
            </p:extLst>
          </p:nvPr>
        </p:nvGraphicFramePr>
        <p:xfrm>
          <a:off x="882855" y="2167875"/>
          <a:ext cx="9144000" cy="412584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1682980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72388177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4670904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Environmental Requirement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Has the Requirement Been Addressed?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Compliance Notes (e.g., status of application, permit number, etc.)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119469431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Clean Water Act Section 404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39941080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River and Harbors Act Section 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___ Yes  ___ No ___ N/A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145613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Marine Protection, Research and Sanctuaries Act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251511155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Marine Mammal Protection Act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34205522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National Marine Sanctuaries Act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234466344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Migratory Bird Treaty Act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32436216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Bald and Golden Eagle Protection Act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21623125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Clean Air Act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___ Yes  ___ No ___ N/A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31713825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(Insert name of other applicable environmental law, as needed)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___ Yes  ___ No ___ N/A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9973" marR="29973" marT="0" marB="0"/>
                </a:tc>
                <a:extLst>
                  <a:ext uri="{0D108BD9-81ED-4DB2-BD59-A6C34878D82A}">
                    <a16:rowId xmlns:a16="http://schemas.microsoft.com/office/drawing/2014/main" val="46634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4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NEW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Template: “Cash Drawdown Projections and Leveraged Funds”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Spreadsheet to provide:</a:t>
            </a:r>
          </a:p>
          <a:p>
            <a:pPr marL="971550" lvl="1" indent="-514350">
              <a:buAutoNum type="arabicParenR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Cash drawdown estimates – how much money you expect to spend each 6 month period 10/1 to 3/31; 4/1 to 9/30… with beginning date as project start date</a:t>
            </a:r>
          </a:p>
          <a:p>
            <a:pPr marL="971550" lvl="1" indent="-514350">
              <a:buAutoNum type="arabicParenR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Leveraged funds form – if other funding is expected to complete a portion of the work, we want to know status, source, funding type and description, and amount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Cash drawdown - projection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template (NEW)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www.gulfconsortium.org/grant-resources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“Cash drawdown and Leveraged Funding”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287" y="2471737"/>
            <a:ext cx="932497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Leveraged funding source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See template (NEW)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  <a:hlinkClick r:id="rId3"/>
              </a:rPr>
              <a:t>https://www.gulfconsortium.org/grant-resources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“Cash drawdown and Leveraged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Funding”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2356669"/>
            <a:ext cx="1089660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7772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063" y="36576"/>
            <a:ext cx="1441524" cy="6126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" y="19734"/>
            <a:ext cx="10289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Preparation –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guidance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4466" y="910119"/>
            <a:ext cx="1114345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Budgets and Budget narratives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SF-424 a/c form (template on website)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Narrative – words matter!  Need to be able to evaluate…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Allowability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Allocability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Reasonableness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Numbers need to match in budget and narrative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Indirect costs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(facilities and administrative costs not readily assignable to a specific grant/project/objective)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Need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to use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rate from Negotiated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Indirect Cost Rate Agreement (NICRA).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If no NICRA, there is option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of using a de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minimis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 indirect cost rate of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10%.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imes New Roman" panose="02020603050405020304" pitchFamily="18" charset="0"/>
              </a:rPr>
              <a:t>Subrecipients NOT subject to 3% cap.  Consortium is subject to 3% cap, but will be using direct costs where possible.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5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701</Words>
  <Application>Microsoft Office PowerPoint</Application>
  <PresentationFormat>Widescreen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Dourte</dc:creator>
  <cp:lastModifiedBy>Daniel Dourte</cp:lastModifiedBy>
  <cp:revision>105</cp:revision>
  <dcterms:created xsi:type="dcterms:W3CDTF">2018-11-08T18:34:48Z</dcterms:created>
  <dcterms:modified xsi:type="dcterms:W3CDTF">2019-01-30T16:11:01Z</dcterms:modified>
</cp:coreProperties>
</file>