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5" r:id="rId3"/>
    <p:sldId id="274" r:id="rId4"/>
    <p:sldId id="288" r:id="rId5"/>
    <p:sldId id="282" r:id="rId6"/>
    <p:sldId id="314" r:id="rId7"/>
    <p:sldId id="315" r:id="rId8"/>
    <p:sldId id="316" r:id="rId9"/>
    <p:sldId id="319" r:id="rId10"/>
    <p:sldId id="307" r:id="rId11"/>
    <p:sldId id="303" r:id="rId12"/>
    <p:sldId id="296" r:id="rId13"/>
    <p:sldId id="298" r:id="rId14"/>
    <p:sldId id="305" r:id="rId15"/>
    <p:sldId id="306" r:id="rId16"/>
    <p:sldId id="309" r:id="rId17"/>
    <p:sldId id="272" r:id="rId18"/>
    <p:sldId id="310" r:id="rId19"/>
    <p:sldId id="311" r:id="rId20"/>
    <p:sldId id="312" r:id="rId21"/>
    <p:sldId id="313" r:id="rId22"/>
    <p:sldId id="273" r:id="rId23"/>
    <p:sldId id="271"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alerie Seidel" initials="VS" lastIdx="1" clrIdx="0">
    <p:extLst>
      <p:ext uri="{19B8F6BF-5375-455C-9EA6-DF929625EA0E}">
        <p15:presenceInfo xmlns:p15="http://schemas.microsoft.com/office/powerpoint/2012/main" userId="S-1-5-21-2804871194-733073845-2504263008-11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1A9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26"/>
      </p:cViewPr>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0FE79D-334A-427F-97D0-0398F8A465A0}" type="datetimeFigureOut">
              <a:rPr lang="en-US" smtClean="0"/>
              <a:t>3/27/2019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F08CE8-A28E-4875-B25D-BBD9ADA78B43}" type="slidenum">
              <a:rPr lang="en-US" smtClean="0"/>
              <a:t>‹#›</a:t>
            </a:fld>
            <a:endParaRPr lang="en-US"/>
          </a:p>
        </p:txBody>
      </p:sp>
    </p:spTree>
    <p:extLst>
      <p:ext uri="{BB962C8B-B14F-4D97-AF65-F5344CB8AC3E}">
        <p14:creationId xmlns:p14="http://schemas.microsoft.com/office/powerpoint/2010/main" val="3949189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0FE79D-334A-427F-97D0-0398F8A465A0}" type="datetimeFigureOut">
              <a:rPr lang="en-US" smtClean="0"/>
              <a:t>3/27/2019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F08CE8-A28E-4875-B25D-BBD9ADA78B43}" type="slidenum">
              <a:rPr lang="en-US" smtClean="0"/>
              <a:t>‹#›</a:t>
            </a:fld>
            <a:endParaRPr lang="en-US"/>
          </a:p>
        </p:txBody>
      </p:sp>
    </p:spTree>
    <p:extLst>
      <p:ext uri="{BB962C8B-B14F-4D97-AF65-F5344CB8AC3E}">
        <p14:creationId xmlns:p14="http://schemas.microsoft.com/office/powerpoint/2010/main" val="2236351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0FE79D-334A-427F-97D0-0398F8A465A0}" type="datetimeFigureOut">
              <a:rPr lang="en-US" smtClean="0"/>
              <a:t>3/27/2019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F08CE8-A28E-4875-B25D-BBD9ADA78B43}" type="slidenum">
              <a:rPr lang="en-US" smtClean="0"/>
              <a:t>‹#›</a:t>
            </a:fld>
            <a:endParaRPr lang="en-US"/>
          </a:p>
        </p:txBody>
      </p:sp>
    </p:spTree>
    <p:extLst>
      <p:ext uri="{BB962C8B-B14F-4D97-AF65-F5344CB8AC3E}">
        <p14:creationId xmlns:p14="http://schemas.microsoft.com/office/powerpoint/2010/main" val="1667109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0FE79D-334A-427F-97D0-0398F8A465A0}" type="datetimeFigureOut">
              <a:rPr lang="en-US" smtClean="0"/>
              <a:t>3/27/2019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F08CE8-A28E-4875-B25D-BBD9ADA78B43}" type="slidenum">
              <a:rPr lang="en-US" smtClean="0"/>
              <a:t>‹#›</a:t>
            </a:fld>
            <a:endParaRPr lang="en-US"/>
          </a:p>
        </p:txBody>
      </p:sp>
    </p:spTree>
    <p:extLst>
      <p:ext uri="{BB962C8B-B14F-4D97-AF65-F5344CB8AC3E}">
        <p14:creationId xmlns:p14="http://schemas.microsoft.com/office/powerpoint/2010/main" val="4220396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10FE79D-334A-427F-97D0-0398F8A465A0}" type="datetimeFigureOut">
              <a:rPr lang="en-US" smtClean="0"/>
              <a:t>3/27/2019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F08CE8-A28E-4875-B25D-BBD9ADA78B43}" type="slidenum">
              <a:rPr lang="en-US" smtClean="0"/>
              <a:t>‹#›</a:t>
            </a:fld>
            <a:endParaRPr lang="en-US"/>
          </a:p>
        </p:txBody>
      </p:sp>
    </p:spTree>
    <p:extLst>
      <p:ext uri="{BB962C8B-B14F-4D97-AF65-F5344CB8AC3E}">
        <p14:creationId xmlns:p14="http://schemas.microsoft.com/office/powerpoint/2010/main" val="2270202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0FE79D-334A-427F-97D0-0398F8A465A0}" type="datetimeFigureOut">
              <a:rPr lang="en-US" smtClean="0"/>
              <a:t>3/27/2019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F08CE8-A28E-4875-B25D-BBD9ADA78B43}" type="slidenum">
              <a:rPr lang="en-US" smtClean="0"/>
              <a:t>‹#›</a:t>
            </a:fld>
            <a:endParaRPr lang="en-US"/>
          </a:p>
        </p:txBody>
      </p:sp>
    </p:spTree>
    <p:extLst>
      <p:ext uri="{BB962C8B-B14F-4D97-AF65-F5344CB8AC3E}">
        <p14:creationId xmlns:p14="http://schemas.microsoft.com/office/powerpoint/2010/main" val="3644077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0FE79D-334A-427F-97D0-0398F8A465A0}" type="datetimeFigureOut">
              <a:rPr lang="en-US" smtClean="0"/>
              <a:t>3/27/2019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F08CE8-A28E-4875-B25D-BBD9ADA78B43}" type="slidenum">
              <a:rPr lang="en-US" smtClean="0"/>
              <a:t>‹#›</a:t>
            </a:fld>
            <a:endParaRPr lang="en-US"/>
          </a:p>
        </p:txBody>
      </p:sp>
    </p:spTree>
    <p:extLst>
      <p:ext uri="{BB962C8B-B14F-4D97-AF65-F5344CB8AC3E}">
        <p14:creationId xmlns:p14="http://schemas.microsoft.com/office/powerpoint/2010/main" val="3663422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0FE79D-334A-427F-97D0-0398F8A465A0}" type="datetimeFigureOut">
              <a:rPr lang="en-US" smtClean="0"/>
              <a:t>3/27/2019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F08CE8-A28E-4875-B25D-BBD9ADA78B43}" type="slidenum">
              <a:rPr lang="en-US" smtClean="0"/>
              <a:t>‹#›</a:t>
            </a:fld>
            <a:endParaRPr lang="en-US"/>
          </a:p>
        </p:txBody>
      </p:sp>
    </p:spTree>
    <p:extLst>
      <p:ext uri="{BB962C8B-B14F-4D97-AF65-F5344CB8AC3E}">
        <p14:creationId xmlns:p14="http://schemas.microsoft.com/office/powerpoint/2010/main" val="3653778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0FE79D-334A-427F-97D0-0398F8A465A0}" type="datetimeFigureOut">
              <a:rPr lang="en-US" smtClean="0"/>
              <a:t>3/27/2019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F08CE8-A28E-4875-B25D-BBD9ADA78B43}" type="slidenum">
              <a:rPr lang="en-US" smtClean="0"/>
              <a:t>‹#›</a:t>
            </a:fld>
            <a:endParaRPr lang="en-US"/>
          </a:p>
        </p:txBody>
      </p:sp>
    </p:spTree>
    <p:extLst>
      <p:ext uri="{BB962C8B-B14F-4D97-AF65-F5344CB8AC3E}">
        <p14:creationId xmlns:p14="http://schemas.microsoft.com/office/powerpoint/2010/main" val="317079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10FE79D-334A-427F-97D0-0398F8A465A0}" type="datetimeFigureOut">
              <a:rPr lang="en-US" smtClean="0"/>
              <a:t>3/27/2019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F08CE8-A28E-4875-B25D-BBD9ADA78B43}" type="slidenum">
              <a:rPr lang="en-US" smtClean="0"/>
              <a:t>‹#›</a:t>
            </a:fld>
            <a:endParaRPr lang="en-US"/>
          </a:p>
        </p:txBody>
      </p:sp>
    </p:spTree>
    <p:extLst>
      <p:ext uri="{BB962C8B-B14F-4D97-AF65-F5344CB8AC3E}">
        <p14:creationId xmlns:p14="http://schemas.microsoft.com/office/powerpoint/2010/main" val="2996101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10FE79D-334A-427F-97D0-0398F8A465A0}" type="datetimeFigureOut">
              <a:rPr lang="en-US" smtClean="0"/>
              <a:t>3/27/2019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F08CE8-A28E-4875-B25D-BBD9ADA78B43}" type="slidenum">
              <a:rPr lang="en-US" smtClean="0"/>
              <a:t>‹#›</a:t>
            </a:fld>
            <a:endParaRPr lang="en-US"/>
          </a:p>
        </p:txBody>
      </p:sp>
    </p:spTree>
    <p:extLst>
      <p:ext uri="{BB962C8B-B14F-4D97-AF65-F5344CB8AC3E}">
        <p14:creationId xmlns:p14="http://schemas.microsoft.com/office/powerpoint/2010/main" val="1231436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0FE79D-334A-427F-97D0-0398F8A465A0}" type="datetimeFigureOut">
              <a:rPr lang="en-US" smtClean="0"/>
              <a:t>3/27/2019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F08CE8-A28E-4875-B25D-BBD9ADA78B43}" type="slidenum">
              <a:rPr lang="en-US" smtClean="0"/>
              <a:t>‹#›</a:t>
            </a:fld>
            <a:endParaRPr lang="en-US"/>
          </a:p>
        </p:txBody>
      </p:sp>
    </p:spTree>
    <p:extLst>
      <p:ext uri="{BB962C8B-B14F-4D97-AF65-F5344CB8AC3E}">
        <p14:creationId xmlns:p14="http://schemas.microsoft.com/office/powerpoint/2010/main" val="19900385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lobal.gotomeeting.com/join/785710869"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tel:+13127573119,,785710869"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gulfconsortium.org/grant-resources"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gulfconsortium.org/grant-resources"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datavisual.balmoralgroup.us/GulfConsortiumProjects"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hyperlink" Target="https://webportalapp.com/sp/gulfconsortium_sep_projects"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ebportalapp.com/sp/gulfconsortium_sep_projects"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ebportalapp.com/sp/gulfconsortium_sep_projects"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gulfconsortium.org/grant-resources"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ebportalapp.com/sp/gulfconsortium_sep_projects"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3" Type="http://schemas.openxmlformats.org/officeDocument/2006/relationships/hyperlink" Target="https://webportalapp.com/sp/gulfconsortium_sep_projects" TargetMode="External"/><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22.xml.rels><?xml version="1.0" encoding="UTF-8" standalone="yes"?>
<Relationships xmlns="http://schemas.openxmlformats.org/package/2006/relationships"><Relationship Id="rId3" Type="http://schemas.openxmlformats.org/officeDocument/2006/relationships/hyperlink" Target="mailto:ddourte@balmoralgroup.us"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hyperlink" Target="http://datavisual.balmoralgroup.us/GulfConsortiumProjects" TargetMode="Externa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hyperlink" Target="https://www.gulfconsortium.org/grant-resources"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gulfconsortium.org/grant-resources"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clrChange>
              <a:clrFrom>
                <a:srgbClr val="FFFFFF"/>
              </a:clrFrom>
              <a:clrTo>
                <a:srgbClr val="FFFFFF">
                  <a:alpha val="0"/>
                </a:srgbClr>
              </a:clrTo>
            </a:clrChange>
          </a:blip>
          <a:stretch>
            <a:fillRect/>
          </a:stretch>
        </p:blipFill>
        <p:spPr>
          <a:xfrm>
            <a:off x="4429126" y="0"/>
            <a:ext cx="7160281" cy="6858000"/>
          </a:xfrm>
          <a:prstGeom prst="rect">
            <a:avLst/>
          </a:prstGeom>
        </p:spPr>
      </p:pic>
      <p:sp>
        <p:nvSpPr>
          <p:cNvPr id="3" name="Subtitle 2"/>
          <p:cNvSpPr>
            <a:spLocks noGrp="1"/>
          </p:cNvSpPr>
          <p:nvPr>
            <p:ph type="subTitle" idx="1"/>
          </p:nvPr>
        </p:nvSpPr>
        <p:spPr>
          <a:xfrm>
            <a:off x="335571" y="3521871"/>
            <a:ext cx="7366492" cy="3213037"/>
          </a:xfrm>
        </p:spPr>
        <p:txBody>
          <a:bodyPr>
            <a:noAutofit/>
          </a:bodyPr>
          <a:lstStyle/>
          <a:p>
            <a:pPr algn="l">
              <a:lnSpc>
                <a:spcPct val="120000"/>
              </a:lnSpc>
            </a:pPr>
            <a:r>
              <a:rPr lang="en-US" sz="2800" b="1" dirty="0" smtClean="0">
                <a:solidFill>
                  <a:schemeClr val="tx1">
                    <a:lumMod val="65000"/>
                    <a:lumOff val="35000"/>
                  </a:schemeClr>
                </a:solidFill>
              </a:rPr>
              <a:t>SEP Project Implementation – updates and Q&amp;A</a:t>
            </a:r>
          </a:p>
          <a:p>
            <a:pPr algn="l">
              <a:lnSpc>
                <a:spcPct val="120000"/>
              </a:lnSpc>
            </a:pPr>
            <a:r>
              <a:rPr lang="en-US" sz="2800" b="1" dirty="0" smtClean="0">
                <a:solidFill>
                  <a:schemeClr val="tx1">
                    <a:lumMod val="65000"/>
                    <a:lumOff val="35000"/>
                  </a:schemeClr>
                </a:solidFill>
              </a:rPr>
              <a:t>March 28, 2019 – GoToMeeting</a:t>
            </a:r>
          </a:p>
          <a:p>
            <a:pPr algn="l">
              <a:lnSpc>
                <a:spcPct val="120000"/>
              </a:lnSpc>
            </a:pPr>
            <a:r>
              <a:rPr lang="en-US" sz="2000" b="1" dirty="0"/>
              <a:t>Please join my meeting from your computer, tablet or smartphone. </a:t>
            </a:r>
            <a:r>
              <a:rPr lang="en-US" sz="2000" dirty="0"/>
              <a:t/>
            </a:r>
            <a:br>
              <a:rPr lang="en-US" sz="2000" dirty="0"/>
            </a:br>
            <a:r>
              <a:rPr lang="en-US" sz="2000" u="sng" dirty="0">
                <a:hlinkClick r:id="rId3"/>
              </a:rPr>
              <a:t>https://global.gotomeeting.com/join/785710869</a:t>
            </a:r>
            <a:r>
              <a:rPr lang="en-US" sz="2000" dirty="0"/>
              <a:t> </a:t>
            </a:r>
            <a:br>
              <a:rPr lang="en-US" sz="2000" dirty="0"/>
            </a:br>
            <a:r>
              <a:rPr lang="en-US" sz="2000" b="1" dirty="0" smtClean="0"/>
              <a:t>You </a:t>
            </a:r>
            <a:r>
              <a:rPr lang="en-US" sz="2000" b="1" dirty="0"/>
              <a:t>can also dial in using your phone. </a:t>
            </a:r>
            <a:r>
              <a:rPr lang="en-US" sz="2000" dirty="0"/>
              <a:t/>
            </a:r>
            <a:br>
              <a:rPr lang="en-US" sz="2000" dirty="0"/>
            </a:br>
            <a:r>
              <a:rPr lang="en-US" sz="2000" dirty="0"/>
              <a:t>United States: </a:t>
            </a:r>
            <a:r>
              <a:rPr lang="en-US" sz="2000" u="sng" dirty="0">
                <a:hlinkClick r:id="rId4"/>
              </a:rPr>
              <a:t>+1 (312) 757-3119</a:t>
            </a:r>
            <a:r>
              <a:rPr lang="en-US" sz="2000" dirty="0"/>
              <a:t> </a:t>
            </a:r>
            <a:br>
              <a:rPr lang="en-US" sz="2000" dirty="0"/>
            </a:br>
            <a:r>
              <a:rPr lang="en-US" sz="2000" b="1" dirty="0" smtClean="0"/>
              <a:t>Access </a:t>
            </a:r>
            <a:r>
              <a:rPr lang="en-US" sz="2000" b="1" dirty="0"/>
              <a:t>Code: 785-710-869 </a:t>
            </a:r>
            <a:endParaRPr lang="en-US" b="1" dirty="0">
              <a:solidFill>
                <a:schemeClr val="tx1">
                  <a:lumMod val="65000"/>
                  <a:lumOff val="35000"/>
                </a:schemeClr>
              </a:solidFill>
            </a:endParaRPr>
          </a:p>
        </p:txBody>
      </p:sp>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9078" y="1734720"/>
            <a:ext cx="3986541" cy="1694280"/>
          </a:xfrm>
          <a:prstGeom prst="rect">
            <a:avLst/>
          </a:prstGeom>
        </p:spPr>
      </p:pic>
    </p:spTree>
    <p:extLst>
      <p:ext uri="{BB962C8B-B14F-4D97-AF65-F5344CB8AC3E}">
        <p14:creationId xmlns:p14="http://schemas.microsoft.com/office/powerpoint/2010/main" val="26920532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777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8063" y="36576"/>
            <a:ext cx="1441524" cy="612648"/>
          </a:xfrm>
          <a:prstGeom prst="rect">
            <a:avLst/>
          </a:prstGeom>
        </p:spPr>
      </p:pic>
      <p:sp>
        <p:nvSpPr>
          <p:cNvPr id="10" name="Rectangle 9"/>
          <p:cNvSpPr/>
          <p:nvPr/>
        </p:nvSpPr>
        <p:spPr>
          <a:xfrm>
            <a:off x="137160" y="19734"/>
            <a:ext cx="10289102" cy="584775"/>
          </a:xfrm>
          <a:prstGeom prst="rect">
            <a:avLst/>
          </a:prstGeom>
        </p:spPr>
        <p:txBody>
          <a:bodyPr wrap="square">
            <a:spAutoFit/>
          </a:bodyPr>
          <a:lstStyle/>
          <a:p>
            <a:r>
              <a:rPr lang="en-US" sz="3200" dirty="0" smtClean="0">
                <a:solidFill>
                  <a:schemeClr val="tx1">
                    <a:lumMod val="65000"/>
                    <a:lumOff val="35000"/>
                  </a:schemeClr>
                </a:solidFill>
              </a:rPr>
              <a:t>Separation of effort, milestones, funds</a:t>
            </a:r>
            <a:endParaRPr lang="en-US" sz="2800" dirty="0">
              <a:solidFill>
                <a:schemeClr val="tx1">
                  <a:lumMod val="65000"/>
                  <a:lumOff val="35000"/>
                </a:schemeClr>
              </a:solidFill>
            </a:endParaRPr>
          </a:p>
        </p:txBody>
      </p:sp>
      <p:sp>
        <p:nvSpPr>
          <p:cNvPr id="26" name="Rectangle 25"/>
          <p:cNvSpPr/>
          <p:nvPr/>
        </p:nvSpPr>
        <p:spPr>
          <a:xfrm>
            <a:off x="374466" y="910119"/>
            <a:ext cx="11319303" cy="3600986"/>
          </a:xfrm>
          <a:prstGeom prst="rect">
            <a:avLst/>
          </a:prstGeom>
        </p:spPr>
        <p:txBody>
          <a:bodyPr wrap="square">
            <a:spAutoFit/>
          </a:bodyPr>
          <a:lstStyle/>
          <a:p>
            <a:r>
              <a:rPr lang="en-US" sz="3200" b="1" dirty="0" smtClean="0">
                <a:solidFill>
                  <a:schemeClr val="tx1">
                    <a:lumMod val="65000"/>
                    <a:lumOff val="35000"/>
                  </a:schemeClr>
                </a:solidFill>
                <a:ea typeface="Times New Roman" panose="02020603050405020304" pitchFamily="18" charset="0"/>
              </a:rPr>
              <a:t>Council needs to see what exactly the Pot 3 funds will accomplish</a:t>
            </a:r>
          </a:p>
          <a:p>
            <a:pPr marL="457200" indent="-45720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“we can’t pay for half a bridge”</a:t>
            </a:r>
          </a:p>
          <a:p>
            <a:pPr marL="457200" indent="-45720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Need narrative to provide some separation (geographic or % complete or other) between what leverage funds achieve and what Pot 3 funds achieve</a:t>
            </a:r>
          </a:p>
          <a:p>
            <a:pPr marL="457200" indent="-45720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If we can’t separate, we have to call it “co-funded” and then we have to track and report on all the funding sources (more admin $)</a:t>
            </a:r>
          </a:p>
          <a:p>
            <a:pPr marL="457200" indent="-457200">
              <a:buFont typeface="Arial" panose="020B0604020202020204" pitchFamily="34" charset="0"/>
              <a:buChar char="•"/>
            </a:pPr>
            <a:endParaRPr lang="en-US" sz="2800" dirty="0">
              <a:solidFill>
                <a:schemeClr val="tx1">
                  <a:lumMod val="65000"/>
                  <a:lumOff val="35000"/>
                </a:schemeClr>
              </a:solidFill>
              <a:ea typeface="Times New Roman" panose="02020603050405020304" pitchFamily="18" charset="0"/>
            </a:endParaRPr>
          </a:p>
        </p:txBody>
      </p:sp>
    </p:spTree>
    <p:extLst>
      <p:ext uri="{BB962C8B-B14F-4D97-AF65-F5344CB8AC3E}">
        <p14:creationId xmlns:p14="http://schemas.microsoft.com/office/powerpoint/2010/main" val="29924575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777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8063" y="36576"/>
            <a:ext cx="1441524" cy="612648"/>
          </a:xfrm>
          <a:prstGeom prst="rect">
            <a:avLst/>
          </a:prstGeom>
        </p:spPr>
      </p:pic>
      <p:sp>
        <p:nvSpPr>
          <p:cNvPr id="10" name="Rectangle 9"/>
          <p:cNvSpPr/>
          <p:nvPr/>
        </p:nvSpPr>
        <p:spPr>
          <a:xfrm>
            <a:off x="137160" y="19734"/>
            <a:ext cx="10289102" cy="584775"/>
          </a:xfrm>
          <a:prstGeom prst="rect">
            <a:avLst/>
          </a:prstGeom>
        </p:spPr>
        <p:txBody>
          <a:bodyPr wrap="square">
            <a:spAutoFit/>
          </a:bodyPr>
          <a:lstStyle/>
          <a:p>
            <a:r>
              <a:rPr lang="en-US" sz="3200" dirty="0" smtClean="0">
                <a:solidFill>
                  <a:schemeClr val="tx1">
                    <a:lumMod val="65000"/>
                    <a:lumOff val="35000"/>
                  </a:schemeClr>
                </a:solidFill>
              </a:rPr>
              <a:t>Observational Data Plan</a:t>
            </a:r>
            <a:endParaRPr lang="en-US" sz="2800" dirty="0">
              <a:solidFill>
                <a:schemeClr val="tx1">
                  <a:lumMod val="65000"/>
                  <a:lumOff val="35000"/>
                </a:schemeClr>
              </a:solidFill>
            </a:endParaRPr>
          </a:p>
        </p:txBody>
      </p:sp>
      <p:sp>
        <p:nvSpPr>
          <p:cNvPr id="26" name="Rectangle 25"/>
          <p:cNvSpPr/>
          <p:nvPr/>
        </p:nvSpPr>
        <p:spPr>
          <a:xfrm>
            <a:off x="374466" y="910119"/>
            <a:ext cx="11143457" cy="1015663"/>
          </a:xfrm>
          <a:prstGeom prst="rect">
            <a:avLst/>
          </a:prstGeom>
        </p:spPr>
        <p:txBody>
          <a:bodyPr wrap="square">
            <a:spAutoFit/>
          </a:bodyPr>
          <a:lstStyle/>
          <a:p>
            <a:r>
              <a:rPr lang="en-US" sz="3200" b="1" dirty="0" smtClean="0">
                <a:solidFill>
                  <a:schemeClr val="tx1">
                    <a:lumMod val="65000"/>
                    <a:lumOff val="35000"/>
                  </a:schemeClr>
                </a:solidFill>
                <a:ea typeface="Times New Roman" panose="02020603050405020304" pitchFamily="18" charset="0"/>
              </a:rPr>
              <a:t>Every application needs a metric</a:t>
            </a:r>
            <a:endParaRPr lang="en-US" sz="3200" b="1" dirty="0">
              <a:solidFill>
                <a:schemeClr val="tx1">
                  <a:lumMod val="65000"/>
                  <a:lumOff val="35000"/>
                </a:schemeClr>
              </a:solidFill>
              <a:ea typeface="Times New Roman" panose="02020603050405020304" pitchFamily="18" charset="0"/>
            </a:endParaRPr>
          </a:p>
          <a:p>
            <a:pPr marL="457200" indent="-457200">
              <a:buFont typeface="Arial" panose="020B0604020202020204" pitchFamily="34" charset="0"/>
              <a:buChar char="•"/>
            </a:pPr>
            <a:r>
              <a:rPr lang="en-US" sz="2800" dirty="0">
                <a:solidFill>
                  <a:schemeClr val="tx1">
                    <a:lumMod val="65000"/>
                    <a:lumOff val="35000"/>
                  </a:schemeClr>
                </a:solidFill>
                <a:ea typeface="Times New Roman" panose="02020603050405020304" pitchFamily="18" charset="0"/>
                <a:hlinkClick r:id="rId3"/>
              </a:rPr>
              <a:t>https://</a:t>
            </a:r>
            <a:r>
              <a:rPr lang="en-US" sz="2800" dirty="0" smtClean="0">
                <a:solidFill>
                  <a:schemeClr val="tx1">
                    <a:lumMod val="65000"/>
                    <a:lumOff val="35000"/>
                  </a:schemeClr>
                </a:solidFill>
                <a:ea typeface="Times New Roman" panose="02020603050405020304" pitchFamily="18" charset="0"/>
                <a:hlinkClick r:id="rId3"/>
              </a:rPr>
              <a:t>www.gulfconsortium.org/grant-resources</a:t>
            </a:r>
            <a:endParaRPr lang="en-US" sz="2400" dirty="0" smtClean="0">
              <a:solidFill>
                <a:schemeClr val="tx1">
                  <a:lumMod val="65000"/>
                  <a:lumOff val="35000"/>
                </a:schemeClr>
              </a:solidFill>
              <a:ea typeface="Times New Roman" panose="02020603050405020304" pitchFamily="18" charset="0"/>
            </a:endParaRPr>
          </a:p>
        </p:txBody>
      </p:sp>
      <p:pic>
        <p:nvPicPr>
          <p:cNvPr id="2" name="Picture 1"/>
          <p:cNvPicPr>
            <a:picLocks noChangeAspect="1"/>
          </p:cNvPicPr>
          <p:nvPr/>
        </p:nvPicPr>
        <p:blipFill rotWithShape="1">
          <a:blip r:embed="rId4"/>
          <a:srcRect t="1061"/>
          <a:stretch/>
        </p:blipFill>
        <p:spPr>
          <a:xfrm>
            <a:off x="374466" y="2145323"/>
            <a:ext cx="10353675" cy="1583230"/>
          </a:xfrm>
          <a:prstGeom prst="rect">
            <a:avLst/>
          </a:prstGeom>
        </p:spPr>
      </p:pic>
    </p:spTree>
    <p:extLst>
      <p:ext uri="{BB962C8B-B14F-4D97-AF65-F5344CB8AC3E}">
        <p14:creationId xmlns:p14="http://schemas.microsoft.com/office/powerpoint/2010/main" val="25240130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777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8063" y="36576"/>
            <a:ext cx="1441524" cy="612648"/>
          </a:xfrm>
          <a:prstGeom prst="rect">
            <a:avLst/>
          </a:prstGeom>
        </p:spPr>
      </p:pic>
      <p:sp>
        <p:nvSpPr>
          <p:cNvPr id="10" name="Rectangle 9"/>
          <p:cNvSpPr/>
          <p:nvPr/>
        </p:nvSpPr>
        <p:spPr>
          <a:xfrm>
            <a:off x="137160" y="19734"/>
            <a:ext cx="10289102" cy="584775"/>
          </a:xfrm>
          <a:prstGeom prst="rect">
            <a:avLst/>
          </a:prstGeom>
        </p:spPr>
        <p:txBody>
          <a:bodyPr wrap="square">
            <a:spAutoFit/>
          </a:bodyPr>
          <a:lstStyle/>
          <a:p>
            <a:r>
              <a:rPr lang="en-US" sz="3200" dirty="0" smtClean="0">
                <a:solidFill>
                  <a:schemeClr val="tx1">
                    <a:lumMod val="65000"/>
                    <a:lumOff val="35000"/>
                  </a:schemeClr>
                </a:solidFill>
              </a:rPr>
              <a:t>Observational Data Plan</a:t>
            </a:r>
            <a:endParaRPr lang="en-US" sz="2800" dirty="0">
              <a:solidFill>
                <a:schemeClr val="tx1">
                  <a:lumMod val="65000"/>
                  <a:lumOff val="35000"/>
                </a:schemeClr>
              </a:solidFill>
            </a:endParaRPr>
          </a:p>
        </p:txBody>
      </p:sp>
      <p:sp>
        <p:nvSpPr>
          <p:cNvPr id="26" name="Rectangle 25"/>
          <p:cNvSpPr/>
          <p:nvPr/>
        </p:nvSpPr>
        <p:spPr>
          <a:xfrm>
            <a:off x="374466" y="910119"/>
            <a:ext cx="11143457" cy="5570756"/>
          </a:xfrm>
          <a:prstGeom prst="rect">
            <a:avLst/>
          </a:prstGeom>
        </p:spPr>
        <p:txBody>
          <a:bodyPr wrap="square">
            <a:spAutoFit/>
          </a:bodyPr>
          <a:lstStyle/>
          <a:p>
            <a:r>
              <a:rPr lang="en-US" sz="3200" b="1" dirty="0" smtClean="0">
                <a:solidFill>
                  <a:schemeClr val="tx1">
                    <a:lumMod val="65000"/>
                    <a:lumOff val="35000"/>
                  </a:schemeClr>
                </a:solidFill>
                <a:ea typeface="Times New Roman" panose="02020603050405020304" pitchFamily="18" charset="0"/>
              </a:rPr>
              <a:t>Sample planning project metric </a:t>
            </a:r>
            <a:r>
              <a:rPr lang="en-US" sz="3200" b="1" dirty="0">
                <a:solidFill>
                  <a:schemeClr val="tx1">
                    <a:lumMod val="65000"/>
                    <a:lumOff val="35000"/>
                  </a:schemeClr>
                </a:solidFill>
                <a:ea typeface="Times New Roman" panose="02020603050405020304" pitchFamily="18" charset="0"/>
              </a:rPr>
              <a:t>and supporting data:</a:t>
            </a:r>
          </a:p>
          <a:p>
            <a:pPr marL="457200" indent="-45720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Metric</a:t>
            </a:r>
            <a:r>
              <a:rPr lang="en-US" sz="2800" dirty="0">
                <a:solidFill>
                  <a:schemeClr val="tx1">
                    <a:lumMod val="65000"/>
                    <a:lumOff val="35000"/>
                  </a:schemeClr>
                </a:solidFill>
                <a:ea typeface="Times New Roman" panose="02020603050405020304" pitchFamily="18" charset="0"/>
              </a:rPr>
              <a:t>: PRM001 - # studies/models used to inform </a:t>
            </a:r>
            <a:r>
              <a:rPr lang="en-US" sz="2800" dirty="0" smtClean="0">
                <a:solidFill>
                  <a:schemeClr val="tx1">
                    <a:lumMod val="65000"/>
                    <a:lumOff val="35000"/>
                  </a:schemeClr>
                </a:solidFill>
                <a:ea typeface="Times New Roman" panose="02020603050405020304" pitchFamily="18" charset="0"/>
              </a:rPr>
              <a:t>management</a:t>
            </a:r>
          </a:p>
          <a:p>
            <a:pPr marL="457200" indent="-45720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Metric PRM001 Success Criteria: 2 reports compiled in support of technical design, environmental compliance, and monitoring</a:t>
            </a:r>
          </a:p>
          <a:p>
            <a:pPr marL="914400" lvl="1" indent="-457200">
              <a:buFont typeface="Wingdings" panose="05000000000000000000" pitchFamily="2" charset="2"/>
              <a:buChar char="§"/>
            </a:pPr>
            <a:r>
              <a:rPr lang="en-US" sz="2400" dirty="0" smtClean="0">
                <a:solidFill>
                  <a:schemeClr val="tx1">
                    <a:lumMod val="65000"/>
                    <a:lumOff val="35000"/>
                  </a:schemeClr>
                </a:solidFill>
                <a:ea typeface="Times New Roman" panose="02020603050405020304" pitchFamily="18" charset="0"/>
              </a:rPr>
              <a:t>Measure I: Data Collection Report</a:t>
            </a:r>
          </a:p>
          <a:p>
            <a:pPr marL="1371600" lvl="2" indent="-457200">
              <a:buFont typeface="Courier New" panose="02070309020205020404" pitchFamily="49" charset="0"/>
              <a:buChar char="o"/>
            </a:pPr>
            <a:r>
              <a:rPr lang="en-US" sz="2400" dirty="0">
                <a:solidFill>
                  <a:schemeClr val="tx1">
                    <a:lumMod val="65000"/>
                    <a:lumOff val="35000"/>
                  </a:schemeClr>
                </a:solidFill>
                <a:ea typeface="Times New Roman" panose="02020603050405020304" pitchFamily="18" charset="0"/>
              </a:rPr>
              <a:t>Success Criteria Parameter I: Completion of a data collection report to support preliminary </a:t>
            </a:r>
            <a:r>
              <a:rPr lang="en-US" sz="2400" dirty="0" smtClean="0">
                <a:solidFill>
                  <a:schemeClr val="tx1">
                    <a:lumMod val="65000"/>
                    <a:lumOff val="35000"/>
                  </a:schemeClr>
                </a:solidFill>
                <a:ea typeface="Times New Roman" panose="02020603050405020304" pitchFamily="18" charset="0"/>
              </a:rPr>
              <a:t>and final </a:t>
            </a:r>
            <a:r>
              <a:rPr lang="en-US" sz="2400" dirty="0">
                <a:solidFill>
                  <a:schemeClr val="tx1">
                    <a:lumMod val="65000"/>
                    <a:lumOff val="35000"/>
                  </a:schemeClr>
                </a:solidFill>
                <a:ea typeface="Times New Roman" panose="02020603050405020304" pitchFamily="18" charset="0"/>
              </a:rPr>
              <a:t>project design. The final data collection report may include, but is not limited </a:t>
            </a:r>
            <a:r>
              <a:rPr lang="en-US" sz="2400" dirty="0" smtClean="0">
                <a:solidFill>
                  <a:schemeClr val="tx1">
                    <a:lumMod val="65000"/>
                    <a:lumOff val="35000"/>
                  </a:schemeClr>
                </a:solidFill>
                <a:ea typeface="Times New Roman" panose="02020603050405020304" pitchFamily="18" charset="0"/>
              </a:rPr>
              <a:t>to, the </a:t>
            </a:r>
            <a:r>
              <a:rPr lang="en-US" sz="2400" dirty="0">
                <a:solidFill>
                  <a:schemeClr val="tx1">
                    <a:lumMod val="65000"/>
                    <a:lumOff val="35000"/>
                  </a:schemeClr>
                </a:solidFill>
                <a:ea typeface="Times New Roman" panose="02020603050405020304" pitchFamily="18" charset="0"/>
              </a:rPr>
              <a:t>following sub-reports: bathymetric, topographic, and </a:t>
            </a:r>
            <a:r>
              <a:rPr lang="en-US" sz="2400" dirty="0" smtClean="0">
                <a:solidFill>
                  <a:schemeClr val="tx1">
                    <a:lumMod val="65000"/>
                    <a:lumOff val="35000"/>
                  </a:schemeClr>
                </a:solidFill>
                <a:ea typeface="Times New Roman" panose="02020603050405020304" pitchFamily="18" charset="0"/>
              </a:rPr>
              <a:t>magnetometer survey reports</a:t>
            </a:r>
            <a:r>
              <a:rPr lang="en-US" sz="2400" dirty="0">
                <a:solidFill>
                  <a:schemeClr val="tx1">
                    <a:lumMod val="65000"/>
                    <a:lumOff val="35000"/>
                  </a:schemeClr>
                </a:solidFill>
                <a:ea typeface="Times New Roman" panose="02020603050405020304" pitchFamily="18" charset="0"/>
              </a:rPr>
              <a:t>, and geotechnical reports</a:t>
            </a:r>
            <a:r>
              <a:rPr lang="en-US" sz="2400" dirty="0" smtClean="0">
                <a:solidFill>
                  <a:schemeClr val="tx1">
                    <a:lumMod val="65000"/>
                    <a:lumOff val="35000"/>
                  </a:schemeClr>
                </a:solidFill>
                <a:ea typeface="Times New Roman" panose="02020603050405020304" pitchFamily="18" charset="0"/>
              </a:rPr>
              <a:t>.</a:t>
            </a:r>
          </a:p>
          <a:p>
            <a:pPr marL="914400" lvl="1" indent="-457200">
              <a:buFont typeface="Wingdings" panose="05000000000000000000" pitchFamily="2" charset="2"/>
              <a:buChar char="§"/>
            </a:pPr>
            <a:r>
              <a:rPr lang="en-US" sz="2400" dirty="0" smtClean="0">
                <a:solidFill>
                  <a:schemeClr val="tx1">
                    <a:lumMod val="65000"/>
                    <a:lumOff val="35000"/>
                  </a:schemeClr>
                </a:solidFill>
                <a:ea typeface="Times New Roman" panose="02020603050405020304" pitchFamily="18" charset="0"/>
              </a:rPr>
              <a:t>Measure II</a:t>
            </a:r>
            <a:r>
              <a:rPr lang="en-US" sz="2400" dirty="0">
                <a:solidFill>
                  <a:schemeClr val="tx1">
                    <a:lumMod val="65000"/>
                    <a:lumOff val="35000"/>
                  </a:schemeClr>
                </a:solidFill>
                <a:ea typeface="Times New Roman" panose="02020603050405020304" pitchFamily="18" charset="0"/>
              </a:rPr>
              <a:t>: </a:t>
            </a:r>
            <a:r>
              <a:rPr lang="en-US" sz="2400" dirty="0" smtClean="0">
                <a:solidFill>
                  <a:schemeClr val="tx1">
                    <a:lumMod val="65000"/>
                    <a:lumOff val="35000"/>
                  </a:schemeClr>
                </a:solidFill>
                <a:ea typeface="Times New Roman" panose="02020603050405020304" pitchFamily="18" charset="0"/>
              </a:rPr>
              <a:t>Preliminary Design Report</a:t>
            </a:r>
            <a:endParaRPr lang="en-US" sz="2400" dirty="0">
              <a:solidFill>
                <a:schemeClr val="tx1">
                  <a:lumMod val="65000"/>
                  <a:lumOff val="35000"/>
                </a:schemeClr>
              </a:solidFill>
              <a:ea typeface="Times New Roman" panose="02020603050405020304" pitchFamily="18" charset="0"/>
            </a:endParaRPr>
          </a:p>
          <a:p>
            <a:pPr marL="1371600" lvl="2" indent="-457200">
              <a:buFont typeface="Courier New" panose="02070309020205020404" pitchFamily="49" charset="0"/>
              <a:buChar char="o"/>
            </a:pPr>
            <a:r>
              <a:rPr lang="en-US" sz="2400" dirty="0">
                <a:solidFill>
                  <a:schemeClr val="tx1">
                    <a:lumMod val="65000"/>
                    <a:lumOff val="35000"/>
                  </a:schemeClr>
                </a:solidFill>
                <a:ea typeface="Times New Roman" panose="02020603050405020304" pitchFamily="18" charset="0"/>
              </a:rPr>
              <a:t>Success Criteria Parameter I: Completion of a preliminary design report and draft 30% set </a:t>
            </a:r>
            <a:r>
              <a:rPr lang="en-US" sz="2400" dirty="0" smtClean="0">
                <a:solidFill>
                  <a:schemeClr val="tx1">
                    <a:lumMod val="65000"/>
                    <a:lumOff val="35000"/>
                  </a:schemeClr>
                </a:solidFill>
                <a:ea typeface="Times New Roman" panose="02020603050405020304" pitchFamily="18" charset="0"/>
              </a:rPr>
              <a:t>of project </a:t>
            </a:r>
            <a:r>
              <a:rPr lang="en-US" sz="2400" dirty="0">
                <a:solidFill>
                  <a:schemeClr val="tx1">
                    <a:lumMod val="65000"/>
                    <a:lumOff val="35000"/>
                  </a:schemeClr>
                </a:solidFill>
                <a:ea typeface="Times New Roman" panose="02020603050405020304" pitchFamily="18" charset="0"/>
              </a:rPr>
              <a:t>plans to support permit application and present recommended </a:t>
            </a:r>
            <a:r>
              <a:rPr lang="en-US" sz="2400" dirty="0" smtClean="0">
                <a:solidFill>
                  <a:schemeClr val="tx1">
                    <a:lumMod val="65000"/>
                    <a:lumOff val="35000"/>
                  </a:schemeClr>
                </a:solidFill>
                <a:ea typeface="Times New Roman" panose="02020603050405020304" pitchFamily="18" charset="0"/>
              </a:rPr>
              <a:t>project features</a:t>
            </a:r>
            <a:r>
              <a:rPr lang="en-US" sz="2400" dirty="0">
                <a:solidFill>
                  <a:schemeClr val="tx1">
                    <a:lumMod val="65000"/>
                    <a:lumOff val="35000"/>
                  </a:schemeClr>
                </a:solidFill>
                <a:ea typeface="Times New Roman" panose="02020603050405020304" pitchFamily="18" charset="0"/>
              </a:rPr>
              <a:t>, surveys, location of borings, cost estimates, and draft adaptive </a:t>
            </a:r>
            <a:r>
              <a:rPr lang="en-US" sz="2400" dirty="0" smtClean="0">
                <a:solidFill>
                  <a:schemeClr val="tx1">
                    <a:lumMod val="65000"/>
                    <a:lumOff val="35000"/>
                  </a:schemeClr>
                </a:solidFill>
                <a:ea typeface="Times New Roman" panose="02020603050405020304" pitchFamily="18" charset="0"/>
              </a:rPr>
              <a:t>management and </a:t>
            </a:r>
            <a:r>
              <a:rPr lang="en-US" sz="2400" dirty="0">
                <a:solidFill>
                  <a:schemeClr val="tx1">
                    <a:lumMod val="65000"/>
                    <a:lumOff val="35000"/>
                  </a:schemeClr>
                </a:solidFill>
                <a:ea typeface="Times New Roman" panose="02020603050405020304" pitchFamily="18" charset="0"/>
              </a:rPr>
              <a:t>monitoring plan.</a:t>
            </a:r>
          </a:p>
        </p:txBody>
      </p:sp>
    </p:spTree>
    <p:extLst>
      <p:ext uri="{BB962C8B-B14F-4D97-AF65-F5344CB8AC3E}">
        <p14:creationId xmlns:p14="http://schemas.microsoft.com/office/powerpoint/2010/main" val="39518676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777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8063" y="36576"/>
            <a:ext cx="1441524" cy="612648"/>
          </a:xfrm>
          <a:prstGeom prst="rect">
            <a:avLst/>
          </a:prstGeom>
        </p:spPr>
      </p:pic>
      <p:sp>
        <p:nvSpPr>
          <p:cNvPr id="10" name="Rectangle 9"/>
          <p:cNvSpPr/>
          <p:nvPr/>
        </p:nvSpPr>
        <p:spPr>
          <a:xfrm>
            <a:off x="137160" y="19734"/>
            <a:ext cx="10289102" cy="584775"/>
          </a:xfrm>
          <a:prstGeom prst="rect">
            <a:avLst/>
          </a:prstGeom>
        </p:spPr>
        <p:txBody>
          <a:bodyPr wrap="square">
            <a:spAutoFit/>
          </a:bodyPr>
          <a:lstStyle/>
          <a:p>
            <a:r>
              <a:rPr lang="en-US" sz="3200" dirty="0" smtClean="0">
                <a:solidFill>
                  <a:schemeClr val="tx1">
                    <a:lumMod val="65000"/>
                    <a:lumOff val="35000"/>
                  </a:schemeClr>
                </a:solidFill>
              </a:rPr>
              <a:t>Observational Data Plan</a:t>
            </a:r>
            <a:endParaRPr lang="en-US" sz="2800" dirty="0">
              <a:solidFill>
                <a:schemeClr val="tx1">
                  <a:lumMod val="65000"/>
                  <a:lumOff val="35000"/>
                </a:schemeClr>
              </a:solidFill>
            </a:endParaRPr>
          </a:p>
        </p:txBody>
      </p:sp>
      <p:sp>
        <p:nvSpPr>
          <p:cNvPr id="26" name="Rectangle 25"/>
          <p:cNvSpPr/>
          <p:nvPr/>
        </p:nvSpPr>
        <p:spPr>
          <a:xfrm>
            <a:off x="374466" y="910119"/>
            <a:ext cx="11143457" cy="3970318"/>
          </a:xfrm>
          <a:prstGeom prst="rect">
            <a:avLst/>
          </a:prstGeom>
        </p:spPr>
        <p:txBody>
          <a:bodyPr wrap="square">
            <a:spAutoFit/>
          </a:bodyPr>
          <a:lstStyle/>
          <a:p>
            <a:r>
              <a:rPr lang="en-US" sz="3200" b="1" dirty="0" smtClean="0">
                <a:solidFill>
                  <a:schemeClr val="tx1">
                    <a:lumMod val="65000"/>
                    <a:lumOff val="35000"/>
                  </a:schemeClr>
                </a:solidFill>
                <a:ea typeface="Times New Roman" panose="02020603050405020304" pitchFamily="18" charset="0"/>
              </a:rPr>
              <a:t>What if we don’t meet the numeric success criteria we used for a metric?</a:t>
            </a:r>
            <a:endParaRPr lang="en-US" sz="3200" b="1" dirty="0">
              <a:solidFill>
                <a:schemeClr val="tx1">
                  <a:lumMod val="65000"/>
                  <a:lumOff val="35000"/>
                </a:schemeClr>
              </a:solidFill>
              <a:ea typeface="Times New Roman" panose="02020603050405020304" pitchFamily="18" charset="0"/>
            </a:endParaRPr>
          </a:p>
          <a:p>
            <a:pPr marL="457200" indent="-45720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Just explain why</a:t>
            </a:r>
          </a:p>
          <a:p>
            <a:pPr marL="457200" indent="-45720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Opportunity for adaptive management</a:t>
            </a:r>
          </a:p>
          <a:p>
            <a:pPr marL="457200" indent="-45720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No financial consequences (assuming work was actually implemented)</a:t>
            </a:r>
          </a:p>
          <a:p>
            <a:pPr marL="457200" indent="-457200">
              <a:buFont typeface="Arial" panose="020B0604020202020204" pitchFamily="34" charset="0"/>
              <a:buChar char="•"/>
            </a:pPr>
            <a:endParaRPr lang="en-US" sz="2800" dirty="0">
              <a:solidFill>
                <a:schemeClr val="tx1">
                  <a:lumMod val="65000"/>
                  <a:lumOff val="35000"/>
                </a:schemeClr>
              </a:solidFill>
              <a:ea typeface="Times New Roman" panose="02020603050405020304" pitchFamily="18" charset="0"/>
            </a:endParaRPr>
          </a:p>
          <a:p>
            <a:r>
              <a:rPr lang="en-US" sz="2800" b="1" dirty="0" smtClean="0">
                <a:solidFill>
                  <a:schemeClr val="tx1">
                    <a:lumMod val="65000"/>
                    <a:lumOff val="35000"/>
                  </a:schemeClr>
                </a:solidFill>
                <a:ea typeface="Times New Roman" panose="02020603050405020304" pitchFamily="18" charset="0"/>
              </a:rPr>
              <a:t>Metric choice</a:t>
            </a:r>
            <a:endParaRPr lang="en-US" sz="2800" b="1" dirty="0">
              <a:solidFill>
                <a:schemeClr val="tx1">
                  <a:lumMod val="65000"/>
                  <a:lumOff val="35000"/>
                </a:schemeClr>
              </a:solidFill>
              <a:ea typeface="Times New Roman" panose="02020603050405020304" pitchFamily="18" charset="0"/>
            </a:endParaRPr>
          </a:p>
          <a:p>
            <a:pPr marL="457200" indent="-457200">
              <a:buFont typeface="Arial" panose="020B0604020202020204" pitchFamily="34" charset="0"/>
              <a:buChar char="•"/>
            </a:pPr>
            <a:r>
              <a:rPr lang="en-US" sz="2400" dirty="0">
                <a:solidFill>
                  <a:schemeClr val="tx1">
                    <a:lumMod val="65000"/>
                    <a:lumOff val="35000"/>
                  </a:schemeClr>
                </a:solidFill>
                <a:ea typeface="Times New Roman" panose="02020603050405020304" pitchFamily="18" charset="0"/>
              </a:rPr>
              <a:t>Start with “Metrics suggestions and new metrics” </a:t>
            </a:r>
            <a:r>
              <a:rPr lang="en-US" sz="2400" dirty="0" smtClean="0">
                <a:solidFill>
                  <a:schemeClr val="tx1">
                    <a:lumMod val="65000"/>
                    <a:lumOff val="35000"/>
                  </a:schemeClr>
                </a:solidFill>
                <a:ea typeface="Times New Roman" panose="02020603050405020304" pitchFamily="18" charset="0"/>
              </a:rPr>
              <a:t>spreadsheet at </a:t>
            </a:r>
            <a:r>
              <a:rPr lang="en-US" sz="2400" dirty="0">
                <a:solidFill>
                  <a:schemeClr val="tx1">
                    <a:lumMod val="65000"/>
                    <a:lumOff val="35000"/>
                  </a:schemeClr>
                </a:solidFill>
                <a:ea typeface="Times New Roman" panose="02020603050405020304" pitchFamily="18" charset="0"/>
                <a:hlinkClick r:id="rId3"/>
              </a:rPr>
              <a:t>https://</a:t>
            </a:r>
            <a:r>
              <a:rPr lang="en-US" sz="2400" dirty="0" smtClean="0">
                <a:solidFill>
                  <a:schemeClr val="tx1">
                    <a:lumMod val="65000"/>
                    <a:lumOff val="35000"/>
                  </a:schemeClr>
                </a:solidFill>
                <a:ea typeface="Times New Roman" panose="02020603050405020304" pitchFamily="18" charset="0"/>
                <a:hlinkClick r:id="rId3"/>
              </a:rPr>
              <a:t>www.gulfconsortium.org/grant-resources</a:t>
            </a:r>
            <a:r>
              <a:rPr lang="en-US" sz="2400" dirty="0" smtClean="0">
                <a:solidFill>
                  <a:schemeClr val="tx1">
                    <a:lumMod val="65000"/>
                    <a:lumOff val="35000"/>
                  </a:schemeClr>
                </a:solidFill>
                <a:ea typeface="Times New Roman" panose="02020603050405020304" pitchFamily="18" charset="0"/>
              </a:rPr>
              <a:t> </a:t>
            </a:r>
            <a:endParaRPr lang="en-US" sz="2400" dirty="0">
              <a:solidFill>
                <a:schemeClr val="tx1">
                  <a:lumMod val="65000"/>
                  <a:lumOff val="35000"/>
                </a:schemeClr>
              </a:solidFill>
              <a:ea typeface="Times New Roman" panose="02020603050405020304" pitchFamily="18" charset="0"/>
            </a:endParaRPr>
          </a:p>
        </p:txBody>
      </p:sp>
    </p:spTree>
    <p:extLst>
      <p:ext uri="{BB962C8B-B14F-4D97-AF65-F5344CB8AC3E}">
        <p14:creationId xmlns:p14="http://schemas.microsoft.com/office/powerpoint/2010/main" val="1822913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777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8063" y="36576"/>
            <a:ext cx="1441524" cy="612648"/>
          </a:xfrm>
          <a:prstGeom prst="rect">
            <a:avLst/>
          </a:prstGeom>
        </p:spPr>
      </p:pic>
      <p:sp>
        <p:nvSpPr>
          <p:cNvPr id="10" name="Rectangle 9"/>
          <p:cNvSpPr/>
          <p:nvPr/>
        </p:nvSpPr>
        <p:spPr>
          <a:xfrm>
            <a:off x="137160" y="19734"/>
            <a:ext cx="10289102" cy="584775"/>
          </a:xfrm>
          <a:prstGeom prst="rect">
            <a:avLst/>
          </a:prstGeom>
        </p:spPr>
        <p:txBody>
          <a:bodyPr wrap="square">
            <a:spAutoFit/>
          </a:bodyPr>
          <a:lstStyle/>
          <a:p>
            <a:r>
              <a:rPr lang="en-US" sz="3200" dirty="0" smtClean="0">
                <a:solidFill>
                  <a:schemeClr val="tx1">
                    <a:lumMod val="65000"/>
                    <a:lumOff val="35000"/>
                  </a:schemeClr>
                </a:solidFill>
              </a:rPr>
              <a:t>Period of Performance</a:t>
            </a:r>
            <a:endParaRPr lang="en-US" sz="2800" dirty="0">
              <a:solidFill>
                <a:schemeClr val="tx1">
                  <a:lumMod val="65000"/>
                  <a:lumOff val="35000"/>
                </a:schemeClr>
              </a:solidFill>
            </a:endParaRPr>
          </a:p>
        </p:txBody>
      </p:sp>
      <p:sp>
        <p:nvSpPr>
          <p:cNvPr id="26" name="Rectangle 25"/>
          <p:cNvSpPr/>
          <p:nvPr/>
        </p:nvSpPr>
        <p:spPr>
          <a:xfrm>
            <a:off x="374466" y="910119"/>
            <a:ext cx="11143457" cy="5324535"/>
          </a:xfrm>
          <a:prstGeom prst="rect">
            <a:avLst/>
          </a:prstGeom>
        </p:spPr>
        <p:txBody>
          <a:bodyPr wrap="square">
            <a:spAutoFit/>
          </a:bodyPr>
          <a:lstStyle/>
          <a:p>
            <a:r>
              <a:rPr lang="en-US" sz="3200" b="1" dirty="0" smtClean="0">
                <a:solidFill>
                  <a:schemeClr val="tx1">
                    <a:lumMod val="65000"/>
                    <a:lumOff val="35000"/>
                  </a:schemeClr>
                </a:solidFill>
                <a:ea typeface="Times New Roman" panose="02020603050405020304" pitchFamily="18" charset="0"/>
              </a:rPr>
              <a:t>The time between “Project Start Date” and “Project End Date”</a:t>
            </a:r>
            <a:endParaRPr lang="en-US" sz="3200" b="1" dirty="0">
              <a:solidFill>
                <a:schemeClr val="tx1">
                  <a:lumMod val="65000"/>
                  <a:lumOff val="35000"/>
                </a:schemeClr>
              </a:solidFill>
              <a:ea typeface="Times New Roman" panose="02020603050405020304" pitchFamily="18" charset="0"/>
            </a:endParaRPr>
          </a:p>
          <a:p>
            <a:r>
              <a:rPr lang="en-US" sz="2800" dirty="0" smtClean="0">
                <a:solidFill>
                  <a:schemeClr val="tx1">
                    <a:lumMod val="65000"/>
                    <a:lumOff val="35000"/>
                  </a:schemeClr>
                </a:solidFill>
                <a:ea typeface="Times New Roman" panose="02020603050405020304" pitchFamily="18" charset="0"/>
              </a:rPr>
              <a:t>… from Council guidance</a:t>
            </a:r>
          </a:p>
          <a:p>
            <a:pPr marL="457200" indent="-45720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Project </a:t>
            </a:r>
            <a:r>
              <a:rPr lang="en-US" sz="2800" dirty="0">
                <a:solidFill>
                  <a:schemeClr val="tx1">
                    <a:lumMod val="65000"/>
                    <a:lumOff val="35000"/>
                  </a:schemeClr>
                </a:solidFill>
                <a:ea typeface="Times New Roman" panose="02020603050405020304" pitchFamily="18" charset="0"/>
              </a:rPr>
              <a:t>Start Date: The anticipated start date of proposed activities. This is the date the applicant wants the award term to </a:t>
            </a:r>
            <a:r>
              <a:rPr lang="en-US" sz="2800" dirty="0" smtClean="0">
                <a:solidFill>
                  <a:schemeClr val="tx1">
                    <a:lumMod val="65000"/>
                    <a:lumOff val="35000"/>
                  </a:schemeClr>
                </a:solidFill>
                <a:ea typeface="Times New Roman" panose="02020603050405020304" pitchFamily="18" charset="0"/>
              </a:rPr>
              <a:t>start.</a:t>
            </a:r>
            <a:endParaRPr lang="en-US" sz="2800" dirty="0">
              <a:solidFill>
                <a:schemeClr val="tx1">
                  <a:lumMod val="65000"/>
                  <a:lumOff val="35000"/>
                </a:schemeClr>
              </a:solidFill>
              <a:ea typeface="Times New Roman" panose="02020603050405020304" pitchFamily="18" charset="0"/>
            </a:endParaRPr>
          </a:p>
          <a:p>
            <a:pPr marL="457200" indent="-45720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Project </a:t>
            </a:r>
            <a:r>
              <a:rPr lang="en-US" sz="2800" dirty="0">
                <a:solidFill>
                  <a:schemeClr val="tx1">
                    <a:lumMod val="65000"/>
                    <a:lumOff val="35000"/>
                  </a:schemeClr>
                </a:solidFill>
                <a:ea typeface="Times New Roman" panose="02020603050405020304" pitchFamily="18" charset="0"/>
              </a:rPr>
              <a:t>End Date: The anticipated end date of proposed activities. This is the date that the applicant wants the award term to end</a:t>
            </a:r>
            <a:r>
              <a:rPr lang="en-US" sz="2800" dirty="0" smtClean="0">
                <a:solidFill>
                  <a:schemeClr val="tx1">
                    <a:lumMod val="65000"/>
                    <a:lumOff val="35000"/>
                  </a:schemeClr>
                </a:solidFill>
                <a:ea typeface="Times New Roman" panose="02020603050405020304" pitchFamily="18" charset="0"/>
              </a:rPr>
              <a:t>.</a:t>
            </a:r>
            <a:endParaRPr lang="en-US" sz="2800" dirty="0">
              <a:solidFill>
                <a:schemeClr val="tx1">
                  <a:lumMod val="65000"/>
                  <a:lumOff val="35000"/>
                </a:schemeClr>
              </a:solidFill>
              <a:ea typeface="Times New Roman" panose="02020603050405020304" pitchFamily="18" charset="0"/>
            </a:endParaRPr>
          </a:p>
          <a:p>
            <a:pPr marL="457200" indent="-457200">
              <a:buFont typeface="Arial" panose="020B0604020202020204" pitchFamily="34" charset="0"/>
              <a:buChar char="•"/>
            </a:pPr>
            <a:endParaRPr lang="en-US" sz="2800" dirty="0">
              <a:solidFill>
                <a:schemeClr val="tx1">
                  <a:lumMod val="65000"/>
                  <a:lumOff val="35000"/>
                </a:schemeClr>
              </a:solidFill>
              <a:ea typeface="Times New Roman" panose="02020603050405020304" pitchFamily="18" charset="0"/>
            </a:endParaRPr>
          </a:p>
          <a:p>
            <a:pPr marL="457200" indent="-457200">
              <a:buFont typeface="Arial" panose="020B0604020202020204" pitchFamily="34" charset="0"/>
              <a:buChar char="•"/>
            </a:pPr>
            <a:r>
              <a:rPr lang="en-US" sz="2800" b="1" dirty="0" smtClean="0">
                <a:solidFill>
                  <a:schemeClr val="tx1">
                    <a:lumMod val="65000"/>
                    <a:lumOff val="35000"/>
                  </a:schemeClr>
                </a:solidFill>
                <a:ea typeface="Times New Roman" panose="02020603050405020304" pitchFamily="18" charset="0"/>
              </a:rPr>
              <a:t>Hint</a:t>
            </a:r>
            <a:r>
              <a:rPr lang="en-US" sz="2800" b="1" dirty="0">
                <a:solidFill>
                  <a:schemeClr val="tx1">
                    <a:lumMod val="65000"/>
                    <a:lumOff val="35000"/>
                  </a:schemeClr>
                </a:solidFill>
                <a:ea typeface="Times New Roman" panose="02020603050405020304" pitchFamily="18" charset="0"/>
              </a:rPr>
              <a:t>: </a:t>
            </a:r>
            <a:r>
              <a:rPr lang="en-US" sz="2800" dirty="0">
                <a:solidFill>
                  <a:schemeClr val="tx1">
                    <a:lumMod val="65000"/>
                    <a:lumOff val="35000"/>
                  </a:schemeClr>
                </a:solidFill>
                <a:ea typeface="Times New Roman" panose="02020603050405020304" pitchFamily="18" charset="0"/>
              </a:rPr>
              <a:t>When entering the Start and End dates, try to set dates that are realistic. Remember to provide sufficient time for the Council staff to review the application and process the award, for any applicable contracts to be negotiated, and for the entire project or program scope of work, including any close out activities, to be completed</a:t>
            </a:r>
            <a:r>
              <a:rPr lang="en-US" sz="2800" dirty="0" smtClean="0">
                <a:solidFill>
                  <a:schemeClr val="tx1">
                    <a:lumMod val="65000"/>
                    <a:lumOff val="35000"/>
                  </a:schemeClr>
                </a:solidFill>
                <a:ea typeface="Times New Roman" panose="02020603050405020304" pitchFamily="18" charset="0"/>
              </a:rPr>
              <a:t>.</a:t>
            </a:r>
            <a:endParaRPr lang="en-US" sz="2800" dirty="0">
              <a:solidFill>
                <a:schemeClr val="tx1">
                  <a:lumMod val="65000"/>
                  <a:lumOff val="35000"/>
                </a:schemeClr>
              </a:solidFill>
              <a:ea typeface="Times New Roman" panose="02020603050405020304" pitchFamily="18" charset="0"/>
            </a:endParaRPr>
          </a:p>
        </p:txBody>
      </p:sp>
    </p:spTree>
    <p:extLst>
      <p:ext uri="{BB962C8B-B14F-4D97-AF65-F5344CB8AC3E}">
        <p14:creationId xmlns:p14="http://schemas.microsoft.com/office/powerpoint/2010/main" val="19435610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777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8063" y="36576"/>
            <a:ext cx="1441524" cy="612648"/>
          </a:xfrm>
          <a:prstGeom prst="rect">
            <a:avLst/>
          </a:prstGeom>
        </p:spPr>
      </p:pic>
      <p:sp>
        <p:nvSpPr>
          <p:cNvPr id="10" name="Rectangle 9"/>
          <p:cNvSpPr/>
          <p:nvPr/>
        </p:nvSpPr>
        <p:spPr>
          <a:xfrm>
            <a:off x="137160" y="19734"/>
            <a:ext cx="10289102" cy="584775"/>
          </a:xfrm>
          <a:prstGeom prst="rect">
            <a:avLst/>
          </a:prstGeom>
        </p:spPr>
        <p:txBody>
          <a:bodyPr wrap="square">
            <a:spAutoFit/>
          </a:bodyPr>
          <a:lstStyle/>
          <a:p>
            <a:r>
              <a:rPr lang="en-US" sz="3200" dirty="0" smtClean="0">
                <a:solidFill>
                  <a:schemeClr val="tx1">
                    <a:lumMod val="65000"/>
                    <a:lumOff val="35000"/>
                  </a:schemeClr>
                </a:solidFill>
              </a:rPr>
              <a:t>Period of Performance</a:t>
            </a:r>
            <a:endParaRPr lang="en-US" sz="2800" dirty="0">
              <a:solidFill>
                <a:schemeClr val="tx1">
                  <a:lumMod val="65000"/>
                  <a:lumOff val="35000"/>
                </a:schemeClr>
              </a:solidFill>
            </a:endParaRPr>
          </a:p>
        </p:txBody>
      </p:sp>
      <p:sp>
        <p:nvSpPr>
          <p:cNvPr id="26" name="Rectangle 25"/>
          <p:cNvSpPr/>
          <p:nvPr/>
        </p:nvSpPr>
        <p:spPr>
          <a:xfrm>
            <a:off x="374466" y="910119"/>
            <a:ext cx="11143457" cy="5816977"/>
          </a:xfrm>
          <a:prstGeom prst="rect">
            <a:avLst/>
          </a:prstGeom>
        </p:spPr>
        <p:txBody>
          <a:bodyPr wrap="square">
            <a:spAutoFit/>
          </a:bodyPr>
          <a:lstStyle/>
          <a:p>
            <a:r>
              <a:rPr lang="en-US" sz="3200" b="1" dirty="0" smtClean="0">
                <a:solidFill>
                  <a:schemeClr val="tx1">
                    <a:lumMod val="65000"/>
                    <a:lumOff val="35000"/>
                  </a:schemeClr>
                </a:solidFill>
                <a:ea typeface="Times New Roman" panose="02020603050405020304" pitchFamily="18" charset="0"/>
              </a:rPr>
              <a:t>What to do if you want to start work (with allowable costs) right away (before Council says yes to an award):</a:t>
            </a:r>
            <a:endParaRPr lang="en-US" sz="3200" b="1" dirty="0">
              <a:solidFill>
                <a:schemeClr val="tx1">
                  <a:lumMod val="65000"/>
                  <a:lumOff val="35000"/>
                </a:schemeClr>
              </a:solidFill>
              <a:ea typeface="Times New Roman" panose="02020603050405020304" pitchFamily="18" charset="0"/>
            </a:endParaRPr>
          </a:p>
          <a:p>
            <a:r>
              <a:rPr lang="en-US" sz="2800" dirty="0" smtClean="0">
                <a:solidFill>
                  <a:schemeClr val="tx1">
                    <a:lumMod val="65000"/>
                    <a:lumOff val="35000"/>
                  </a:schemeClr>
                </a:solidFill>
                <a:ea typeface="Times New Roman" panose="02020603050405020304" pitchFamily="18" charset="0"/>
              </a:rPr>
              <a:t>… from Council guidance</a:t>
            </a:r>
          </a:p>
          <a:p>
            <a:pPr marL="457200" indent="-45720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If there is additional funding (2 options):</a:t>
            </a:r>
          </a:p>
          <a:p>
            <a:pPr marL="971550" lvl="1" indent="-514350">
              <a:buAutoNum type="arabicParenR"/>
            </a:pPr>
            <a:r>
              <a:rPr lang="en-US" sz="2800" dirty="0" smtClean="0">
                <a:solidFill>
                  <a:schemeClr val="tx1">
                    <a:lumMod val="65000"/>
                    <a:lumOff val="35000"/>
                  </a:schemeClr>
                </a:solidFill>
                <a:ea typeface="Times New Roman" panose="02020603050405020304" pitchFamily="18" charset="0"/>
              </a:rPr>
              <a:t>Separate the Pot 3 funded portion into a distinct deliverable that follows deliverables completed with other funds (E&amp;D – 50% complete plans; or dredging 500,000 cu. yd. in NW portion of lake)</a:t>
            </a:r>
          </a:p>
          <a:p>
            <a:pPr marL="971550" lvl="1" indent="-514350">
              <a:buAutoNum type="arabicParenR"/>
            </a:pPr>
            <a:r>
              <a:rPr lang="en-US" sz="2800" dirty="0" smtClean="0">
                <a:solidFill>
                  <a:schemeClr val="tx1">
                    <a:lumMod val="65000"/>
                    <a:lumOff val="35000"/>
                  </a:schemeClr>
                </a:solidFill>
                <a:ea typeface="Times New Roman" panose="02020603050405020304" pitchFamily="18" charset="0"/>
              </a:rPr>
              <a:t>Prepare a pre-award letter (how much $, when it starts, reason it starts right away, what the $ is for); also need a subrecipient agreement for this to work (between County and Consortium)</a:t>
            </a:r>
          </a:p>
          <a:p>
            <a:pPr marL="457200" indent="-457200">
              <a:buFont typeface="Arial" panose="020B0604020202020204" pitchFamily="34" charset="0"/>
              <a:buChar char="•"/>
            </a:pPr>
            <a:r>
              <a:rPr lang="en-US" sz="2800" dirty="0">
                <a:solidFill>
                  <a:schemeClr val="tx1">
                    <a:lumMod val="65000"/>
                    <a:lumOff val="35000"/>
                  </a:schemeClr>
                </a:solidFill>
                <a:ea typeface="Times New Roman" panose="02020603050405020304" pitchFamily="18" charset="0"/>
              </a:rPr>
              <a:t>If there </a:t>
            </a:r>
            <a:r>
              <a:rPr lang="en-US" sz="2800" dirty="0" smtClean="0">
                <a:solidFill>
                  <a:schemeClr val="tx1">
                    <a:lumMod val="65000"/>
                    <a:lumOff val="35000"/>
                  </a:schemeClr>
                </a:solidFill>
                <a:ea typeface="Times New Roman" panose="02020603050405020304" pitchFamily="18" charset="0"/>
              </a:rPr>
              <a:t>is NOT </a:t>
            </a:r>
            <a:r>
              <a:rPr lang="en-US" sz="2800" dirty="0">
                <a:solidFill>
                  <a:schemeClr val="tx1">
                    <a:lumMod val="65000"/>
                    <a:lumOff val="35000"/>
                  </a:schemeClr>
                </a:solidFill>
                <a:ea typeface="Times New Roman" panose="02020603050405020304" pitchFamily="18" charset="0"/>
              </a:rPr>
              <a:t>additional </a:t>
            </a:r>
            <a:r>
              <a:rPr lang="en-US" sz="2800" dirty="0" smtClean="0">
                <a:solidFill>
                  <a:schemeClr val="tx1">
                    <a:lumMod val="65000"/>
                    <a:lumOff val="35000"/>
                  </a:schemeClr>
                </a:solidFill>
                <a:ea typeface="Times New Roman" panose="02020603050405020304" pitchFamily="18" charset="0"/>
              </a:rPr>
              <a:t>funding (2 options):</a:t>
            </a:r>
            <a:endParaRPr lang="en-US" sz="2800" dirty="0">
              <a:solidFill>
                <a:schemeClr val="tx1">
                  <a:lumMod val="65000"/>
                  <a:lumOff val="35000"/>
                </a:schemeClr>
              </a:solidFill>
              <a:ea typeface="Times New Roman" panose="02020603050405020304" pitchFamily="18" charset="0"/>
            </a:endParaRPr>
          </a:p>
          <a:p>
            <a:pPr marL="971550" lvl="1" indent="-514350">
              <a:buAutoNum type="arabicParenR"/>
            </a:pPr>
            <a:r>
              <a:rPr lang="en-US" sz="2800" dirty="0" smtClean="0">
                <a:solidFill>
                  <a:schemeClr val="tx1">
                    <a:lumMod val="65000"/>
                    <a:lumOff val="35000"/>
                  </a:schemeClr>
                </a:solidFill>
                <a:ea typeface="Times New Roman" panose="02020603050405020304" pitchFamily="18" charset="0"/>
              </a:rPr>
              <a:t>Wait until award</a:t>
            </a:r>
          </a:p>
          <a:p>
            <a:pPr marL="971550" lvl="1" indent="-514350">
              <a:buAutoNum type="arabicParenR"/>
            </a:pPr>
            <a:r>
              <a:rPr lang="en-US" sz="2800" dirty="0">
                <a:solidFill>
                  <a:schemeClr val="tx1">
                    <a:lumMod val="65000"/>
                    <a:lumOff val="35000"/>
                  </a:schemeClr>
                </a:solidFill>
                <a:ea typeface="Times New Roman" panose="02020603050405020304" pitchFamily="18" charset="0"/>
              </a:rPr>
              <a:t>Prepare a pre-award </a:t>
            </a:r>
            <a:r>
              <a:rPr lang="en-US" sz="2800" dirty="0" smtClean="0">
                <a:solidFill>
                  <a:schemeClr val="tx1">
                    <a:lumMod val="65000"/>
                    <a:lumOff val="35000"/>
                  </a:schemeClr>
                </a:solidFill>
                <a:ea typeface="Times New Roman" panose="02020603050405020304" pitchFamily="18" charset="0"/>
              </a:rPr>
              <a:t>letter – with help of Consortium staff</a:t>
            </a:r>
            <a:endParaRPr lang="en-US" sz="2800" dirty="0">
              <a:solidFill>
                <a:schemeClr val="tx1">
                  <a:lumMod val="65000"/>
                  <a:lumOff val="35000"/>
                </a:schemeClr>
              </a:solidFill>
              <a:ea typeface="Times New Roman" panose="02020603050405020304" pitchFamily="18" charset="0"/>
            </a:endParaRPr>
          </a:p>
        </p:txBody>
      </p:sp>
    </p:spTree>
    <p:extLst>
      <p:ext uri="{BB962C8B-B14F-4D97-AF65-F5344CB8AC3E}">
        <p14:creationId xmlns:p14="http://schemas.microsoft.com/office/powerpoint/2010/main" val="32027790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777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8063" y="36576"/>
            <a:ext cx="1441524" cy="612648"/>
          </a:xfrm>
          <a:prstGeom prst="rect">
            <a:avLst/>
          </a:prstGeom>
        </p:spPr>
      </p:pic>
      <p:sp>
        <p:nvSpPr>
          <p:cNvPr id="10" name="Rectangle 9"/>
          <p:cNvSpPr/>
          <p:nvPr/>
        </p:nvSpPr>
        <p:spPr>
          <a:xfrm>
            <a:off x="137160" y="19734"/>
            <a:ext cx="10289102" cy="584775"/>
          </a:xfrm>
          <a:prstGeom prst="rect">
            <a:avLst/>
          </a:prstGeom>
        </p:spPr>
        <p:txBody>
          <a:bodyPr wrap="square">
            <a:spAutoFit/>
          </a:bodyPr>
          <a:lstStyle/>
          <a:p>
            <a:r>
              <a:rPr lang="en-US" sz="3200" dirty="0" smtClean="0">
                <a:solidFill>
                  <a:schemeClr val="tx1">
                    <a:lumMod val="65000"/>
                    <a:lumOff val="35000"/>
                  </a:schemeClr>
                </a:solidFill>
              </a:rPr>
              <a:t>Application Preparation – </a:t>
            </a:r>
            <a:r>
              <a:rPr lang="en-US" sz="2800" dirty="0" smtClean="0">
                <a:solidFill>
                  <a:schemeClr val="tx1">
                    <a:lumMod val="65000"/>
                    <a:lumOff val="35000"/>
                  </a:schemeClr>
                </a:solidFill>
              </a:rPr>
              <a:t>upcoming applications</a:t>
            </a:r>
            <a:endParaRPr lang="en-US" sz="2800" dirty="0">
              <a:solidFill>
                <a:schemeClr val="tx1">
                  <a:lumMod val="65000"/>
                  <a:lumOff val="35000"/>
                </a:schemeClr>
              </a:solidFill>
            </a:endParaRPr>
          </a:p>
        </p:txBody>
      </p:sp>
      <p:sp>
        <p:nvSpPr>
          <p:cNvPr id="26" name="Rectangle 25"/>
          <p:cNvSpPr/>
          <p:nvPr/>
        </p:nvSpPr>
        <p:spPr>
          <a:xfrm>
            <a:off x="374466" y="910119"/>
            <a:ext cx="10818142" cy="4031873"/>
          </a:xfrm>
          <a:prstGeom prst="rect">
            <a:avLst/>
          </a:prstGeom>
        </p:spPr>
        <p:txBody>
          <a:bodyPr wrap="square">
            <a:spAutoFit/>
          </a:bodyPr>
          <a:lstStyle/>
          <a:p>
            <a:r>
              <a:rPr lang="en-US" sz="3200" b="1" dirty="0" smtClean="0">
                <a:solidFill>
                  <a:schemeClr val="tx1">
                    <a:lumMod val="65000"/>
                    <a:lumOff val="35000"/>
                  </a:schemeClr>
                </a:solidFill>
                <a:ea typeface="Times New Roman" panose="02020603050405020304" pitchFamily="18" charset="0"/>
              </a:rPr>
              <a:t>Next suggested date to submit applications by: 4/26/2019</a:t>
            </a:r>
          </a:p>
          <a:p>
            <a:pPr marL="457200" indent="-457200">
              <a:buFont typeface="Arial" panose="020B0604020202020204" pitchFamily="34" charset="0"/>
              <a:buChar char="•"/>
            </a:pPr>
            <a:r>
              <a:rPr lang="en-US" sz="3200" dirty="0" smtClean="0">
                <a:solidFill>
                  <a:schemeClr val="tx1">
                    <a:lumMod val="65000"/>
                    <a:lumOff val="35000"/>
                  </a:schemeClr>
                </a:solidFill>
                <a:ea typeface="Times New Roman" panose="02020603050405020304" pitchFamily="18" charset="0"/>
              </a:rPr>
              <a:t>Don’t need to wait until then</a:t>
            </a:r>
            <a:r>
              <a:rPr lang="en-US" sz="3200" dirty="0">
                <a:solidFill>
                  <a:schemeClr val="tx1">
                    <a:lumMod val="65000"/>
                    <a:lumOff val="35000"/>
                  </a:schemeClr>
                </a:solidFill>
                <a:ea typeface="Times New Roman" panose="02020603050405020304" pitchFamily="18" charset="0"/>
              </a:rPr>
              <a:t> </a:t>
            </a:r>
            <a:r>
              <a:rPr lang="en-US" sz="3200" dirty="0" smtClean="0">
                <a:solidFill>
                  <a:schemeClr val="tx1">
                    <a:lumMod val="65000"/>
                    <a:lumOff val="35000"/>
                  </a:schemeClr>
                </a:solidFill>
                <a:ea typeface="Times New Roman" panose="02020603050405020304" pitchFamily="18" charset="0"/>
              </a:rPr>
              <a:t>– submit whenever you’re ready</a:t>
            </a:r>
          </a:p>
          <a:p>
            <a:pPr marL="457200" indent="-457200">
              <a:buFont typeface="Arial" panose="020B0604020202020204" pitchFamily="34" charset="0"/>
              <a:buChar char="•"/>
            </a:pPr>
            <a:r>
              <a:rPr lang="en-US" sz="3200" b="1" dirty="0" smtClean="0">
                <a:solidFill>
                  <a:schemeClr val="tx1">
                    <a:lumMod val="65000"/>
                    <a:lumOff val="35000"/>
                  </a:schemeClr>
                </a:solidFill>
                <a:ea typeface="Times New Roman" panose="02020603050405020304" pitchFamily="18" charset="0"/>
              </a:rPr>
              <a:t>What portions of projects can proceed?  </a:t>
            </a:r>
            <a:r>
              <a:rPr lang="en-US" sz="3200" dirty="0" smtClean="0">
                <a:solidFill>
                  <a:schemeClr val="tx1">
                    <a:lumMod val="65000"/>
                    <a:lumOff val="35000"/>
                  </a:schemeClr>
                </a:solidFill>
                <a:ea typeface="Times New Roman" panose="02020603050405020304" pitchFamily="18" charset="0"/>
              </a:rPr>
              <a:t>Anything with a  2019 or 2020 start date in the SEP… see </a:t>
            </a:r>
            <a:r>
              <a:rPr lang="en-US" sz="3200" dirty="0">
                <a:hlinkClick r:id="rId3"/>
              </a:rPr>
              <a:t>http://datavisual.balmoralgroup.us/GulfConsortiumProjects</a:t>
            </a:r>
            <a:r>
              <a:rPr lang="en-US" sz="3200" dirty="0"/>
              <a:t> </a:t>
            </a:r>
            <a:r>
              <a:rPr lang="en-US" sz="3200" dirty="0" smtClean="0">
                <a:solidFill>
                  <a:schemeClr val="tx1">
                    <a:lumMod val="65000"/>
                    <a:lumOff val="35000"/>
                  </a:schemeClr>
                </a:solidFill>
              </a:rPr>
              <a:t>and </a:t>
            </a:r>
            <a:r>
              <a:rPr lang="en-US" sz="3200" b="1" dirty="0" smtClean="0">
                <a:solidFill>
                  <a:schemeClr val="tx1">
                    <a:lumMod val="65000"/>
                    <a:lumOff val="35000"/>
                  </a:schemeClr>
                </a:solidFill>
              </a:rPr>
              <a:t>ask us for help or suggestions</a:t>
            </a:r>
            <a:endParaRPr lang="en-US" sz="3200" b="1" dirty="0" smtClean="0">
              <a:solidFill>
                <a:schemeClr val="tx1">
                  <a:lumMod val="65000"/>
                  <a:lumOff val="35000"/>
                </a:schemeClr>
              </a:solidFill>
              <a:ea typeface="Times New Roman" panose="02020603050405020304" pitchFamily="18" charset="0"/>
            </a:endParaRPr>
          </a:p>
          <a:p>
            <a:pPr marL="457200" indent="-457200">
              <a:buFont typeface="Arial" panose="020B0604020202020204" pitchFamily="34" charset="0"/>
              <a:buChar char="•"/>
            </a:pPr>
            <a:endParaRPr lang="en-US" sz="3200" dirty="0" smtClean="0">
              <a:solidFill>
                <a:schemeClr val="tx1">
                  <a:lumMod val="65000"/>
                  <a:lumOff val="35000"/>
                </a:schemeClr>
              </a:solidFill>
              <a:ea typeface="Times New Roman" panose="02020603050405020304" pitchFamily="18" charset="0"/>
            </a:endParaRPr>
          </a:p>
        </p:txBody>
      </p:sp>
    </p:spTree>
    <p:extLst>
      <p:ext uri="{BB962C8B-B14F-4D97-AF65-F5344CB8AC3E}">
        <p14:creationId xmlns:p14="http://schemas.microsoft.com/office/powerpoint/2010/main" val="33549807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777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8063" y="36576"/>
            <a:ext cx="1441524" cy="612648"/>
          </a:xfrm>
          <a:prstGeom prst="rect">
            <a:avLst/>
          </a:prstGeom>
        </p:spPr>
      </p:pic>
      <p:sp>
        <p:nvSpPr>
          <p:cNvPr id="26" name="Rectangle 25"/>
          <p:cNvSpPr/>
          <p:nvPr/>
        </p:nvSpPr>
        <p:spPr>
          <a:xfrm>
            <a:off x="374466" y="910119"/>
            <a:ext cx="11661643" cy="584775"/>
          </a:xfrm>
          <a:prstGeom prst="rect">
            <a:avLst/>
          </a:prstGeom>
        </p:spPr>
        <p:txBody>
          <a:bodyPr wrap="square">
            <a:spAutoFit/>
          </a:bodyPr>
          <a:lstStyle/>
          <a:p>
            <a:r>
              <a:rPr lang="en-US" sz="3200" b="1" dirty="0" smtClean="0">
                <a:solidFill>
                  <a:schemeClr val="tx1">
                    <a:lumMod val="65000"/>
                    <a:lumOff val="35000"/>
                  </a:schemeClr>
                </a:solidFill>
                <a:ea typeface="Times New Roman" panose="02020603050405020304" pitchFamily="18" charset="0"/>
              </a:rPr>
              <a:t>How to submit a subaward application? NEW grants mgmt. system</a:t>
            </a:r>
          </a:p>
        </p:txBody>
      </p:sp>
      <p:pic>
        <p:nvPicPr>
          <p:cNvPr id="6" name="Picture 5"/>
          <p:cNvPicPr>
            <a:picLocks noChangeAspect="1"/>
          </p:cNvPicPr>
          <p:nvPr/>
        </p:nvPicPr>
        <p:blipFill>
          <a:blip r:embed="rId3"/>
          <a:stretch>
            <a:fillRect/>
          </a:stretch>
        </p:blipFill>
        <p:spPr>
          <a:xfrm>
            <a:off x="443644" y="1422435"/>
            <a:ext cx="8867409" cy="5420126"/>
          </a:xfrm>
          <a:prstGeom prst="rect">
            <a:avLst/>
          </a:prstGeom>
        </p:spPr>
      </p:pic>
      <p:sp>
        <p:nvSpPr>
          <p:cNvPr id="5" name="Rectangle 4"/>
          <p:cNvSpPr/>
          <p:nvPr/>
        </p:nvSpPr>
        <p:spPr>
          <a:xfrm>
            <a:off x="4094832" y="1501585"/>
            <a:ext cx="7941277" cy="461665"/>
          </a:xfrm>
          <a:prstGeom prst="rect">
            <a:avLst/>
          </a:prstGeom>
        </p:spPr>
        <p:txBody>
          <a:bodyPr wrap="none">
            <a:spAutoFit/>
          </a:bodyPr>
          <a:lstStyle/>
          <a:p>
            <a:r>
              <a:rPr lang="en-US" sz="2400" b="1" dirty="0">
                <a:hlinkClick r:id="rId4"/>
              </a:rPr>
              <a:t>https://</a:t>
            </a:r>
            <a:r>
              <a:rPr lang="en-US" sz="2400" b="1" dirty="0" smtClean="0">
                <a:hlinkClick r:id="rId4"/>
              </a:rPr>
              <a:t>webportalapp.com/sp/gulfconsortium_sep_projects</a:t>
            </a:r>
            <a:r>
              <a:rPr lang="en-US" sz="2400" b="1" dirty="0" smtClean="0"/>
              <a:t> </a:t>
            </a:r>
            <a:endParaRPr lang="en-US" sz="2400" b="1" dirty="0"/>
          </a:p>
        </p:txBody>
      </p:sp>
      <p:sp>
        <p:nvSpPr>
          <p:cNvPr id="12" name="Rectangle 11"/>
          <p:cNvSpPr/>
          <p:nvPr/>
        </p:nvSpPr>
        <p:spPr>
          <a:xfrm>
            <a:off x="137160" y="19734"/>
            <a:ext cx="10289102" cy="584775"/>
          </a:xfrm>
          <a:prstGeom prst="rect">
            <a:avLst/>
          </a:prstGeom>
        </p:spPr>
        <p:txBody>
          <a:bodyPr wrap="square">
            <a:spAutoFit/>
          </a:bodyPr>
          <a:lstStyle/>
          <a:p>
            <a:r>
              <a:rPr lang="en-US" sz="3200" dirty="0" smtClean="0">
                <a:solidFill>
                  <a:schemeClr val="tx1">
                    <a:lumMod val="65000"/>
                    <a:lumOff val="35000"/>
                  </a:schemeClr>
                </a:solidFill>
              </a:rPr>
              <a:t>Application Preparation – </a:t>
            </a:r>
            <a:r>
              <a:rPr lang="en-US" sz="2800" dirty="0" smtClean="0">
                <a:solidFill>
                  <a:schemeClr val="tx1">
                    <a:lumMod val="65000"/>
                    <a:lumOff val="35000"/>
                  </a:schemeClr>
                </a:solidFill>
              </a:rPr>
              <a:t>upcoming applications</a:t>
            </a:r>
            <a:endParaRPr lang="en-US" sz="2800" dirty="0">
              <a:solidFill>
                <a:schemeClr val="tx1">
                  <a:lumMod val="65000"/>
                  <a:lumOff val="35000"/>
                </a:schemeClr>
              </a:solidFill>
            </a:endParaRPr>
          </a:p>
        </p:txBody>
      </p:sp>
    </p:spTree>
    <p:extLst>
      <p:ext uri="{BB962C8B-B14F-4D97-AF65-F5344CB8AC3E}">
        <p14:creationId xmlns:p14="http://schemas.microsoft.com/office/powerpoint/2010/main" val="18419721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777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8063" y="36576"/>
            <a:ext cx="1441524" cy="612648"/>
          </a:xfrm>
          <a:prstGeom prst="rect">
            <a:avLst/>
          </a:prstGeom>
        </p:spPr>
      </p:pic>
      <p:sp>
        <p:nvSpPr>
          <p:cNvPr id="26" name="Rectangle 25"/>
          <p:cNvSpPr/>
          <p:nvPr/>
        </p:nvSpPr>
        <p:spPr>
          <a:xfrm>
            <a:off x="374466" y="910119"/>
            <a:ext cx="11661643" cy="4893647"/>
          </a:xfrm>
          <a:prstGeom prst="rect">
            <a:avLst/>
          </a:prstGeom>
        </p:spPr>
        <p:txBody>
          <a:bodyPr wrap="square">
            <a:spAutoFit/>
          </a:bodyPr>
          <a:lstStyle/>
          <a:p>
            <a:r>
              <a:rPr lang="en-US" sz="3200" b="1" dirty="0" smtClean="0">
                <a:solidFill>
                  <a:schemeClr val="tx1">
                    <a:lumMod val="65000"/>
                    <a:lumOff val="35000"/>
                  </a:schemeClr>
                </a:solidFill>
                <a:ea typeface="Times New Roman" panose="02020603050405020304" pitchFamily="18" charset="0"/>
              </a:rPr>
              <a:t>Why a grants mgmt. system?</a:t>
            </a:r>
          </a:p>
          <a:p>
            <a:endParaRPr lang="en-US" sz="3200" b="1" dirty="0">
              <a:solidFill>
                <a:schemeClr val="tx1">
                  <a:lumMod val="65000"/>
                  <a:lumOff val="35000"/>
                </a:schemeClr>
              </a:solidFill>
              <a:ea typeface="Times New Roman" panose="02020603050405020304" pitchFamily="18" charset="0"/>
            </a:endParaRPr>
          </a:p>
          <a:p>
            <a:pPr marL="457200" indent="-457200">
              <a:buFont typeface="Arial" panose="020B0604020202020204" pitchFamily="34" charset="0"/>
              <a:buChar char="•"/>
            </a:pPr>
            <a:r>
              <a:rPr lang="en-US" sz="3200" b="1" dirty="0" smtClean="0">
                <a:solidFill>
                  <a:schemeClr val="tx1">
                    <a:lumMod val="65000"/>
                    <a:lumOff val="35000"/>
                  </a:schemeClr>
                </a:solidFill>
                <a:ea typeface="Times New Roman" panose="02020603050405020304" pitchFamily="18" charset="0"/>
              </a:rPr>
              <a:t>Ensure consistent tracking of project progress and spending</a:t>
            </a:r>
          </a:p>
          <a:p>
            <a:pPr marL="914400" lvl="1" indent="-45720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30+ active awards, twice-annual reporting, incoming applications, payment requests… a lot to look after in email boxes</a:t>
            </a:r>
          </a:p>
          <a:p>
            <a:pPr marL="457200" indent="-457200">
              <a:buFont typeface="Arial" panose="020B0604020202020204" pitchFamily="34" charset="0"/>
              <a:buChar char="•"/>
            </a:pPr>
            <a:r>
              <a:rPr lang="en-US" sz="3200" b="1" dirty="0" smtClean="0">
                <a:solidFill>
                  <a:schemeClr val="tx1">
                    <a:lumMod val="65000"/>
                    <a:lumOff val="35000"/>
                  </a:schemeClr>
                </a:solidFill>
                <a:ea typeface="Times New Roman" panose="02020603050405020304" pitchFamily="18" charset="0"/>
              </a:rPr>
              <a:t>Ensure Council that we have systems in place to efficiently manage projects</a:t>
            </a:r>
          </a:p>
          <a:p>
            <a:pPr marL="457200" indent="-457200">
              <a:buFont typeface="Arial" panose="020B0604020202020204" pitchFamily="34" charset="0"/>
              <a:buChar char="•"/>
            </a:pPr>
            <a:r>
              <a:rPr lang="en-US" sz="3200" b="1" dirty="0" smtClean="0">
                <a:solidFill>
                  <a:schemeClr val="tx1">
                    <a:lumMod val="65000"/>
                    <a:lumOff val="35000"/>
                  </a:schemeClr>
                </a:solidFill>
                <a:ea typeface="Times New Roman" panose="02020603050405020304" pitchFamily="18" charset="0"/>
              </a:rPr>
              <a:t>If it saves us a little more than an hour a week it pays for itself ($9.5k annual cost)</a:t>
            </a:r>
            <a:endParaRPr lang="en-US" sz="3200" b="1" dirty="0">
              <a:solidFill>
                <a:schemeClr val="tx1">
                  <a:lumMod val="65000"/>
                  <a:lumOff val="35000"/>
                </a:schemeClr>
              </a:solidFill>
              <a:ea typeface="Times New Roman" panose="02020603050405020304" pitchFamily="18" charset="0"/>
            </a:endParaRPr>
          </a:p>
          <a:p>
            <a:pPr marL="914400" lvl="1" indent="-457200">
              <a:buFont typeface="Arial" panose="020B0604020202020204" pitchFamily="34" charset="0"/>
              <a:buChar char="•"/>
            </a:pPr>
            <a:endParaRPr lang="en-US" sz="3200" b="1" dirty="0" smtClean="0">
              <a:solidFill>
                <a:schemeClr val="tx1">
                  <a:lumMod val="65000"/>
                  <a:lumOff val="35000"/>
                </a:schemeClr>
              </a:solidFill>
              <a:ea typeface="Times New Roman" panose="02020603050405020304" pitchFamily="18" charset="0"/>
            </a:endParaRPr>
          </a:p>
        </p:txBody>
      </p:sp>
      <p:sp>
        <p:nvSpPr>
          <p:cNvPr id="5" name="Rectangle 4"/>
          <p:cNvSpPr/>
          <p:nvPr/>
        </p:nvSpPr>
        <p:spPr>
          <a:xfrm>
            <a:off x="4094832" y="1501585"/>
            <a:ext cx="7941277" cy="461665"/>
          </a:xfrm>
          <a:prstGeom prst="rect">
            <a:avLst/>
          </a:prstGeom>
        </p:spPr>
        <p:txBody>
          <a:bodyPr wrap="none">
            <a:spAutoFit/>
          </a:bodyPr>
          <a:lstStyle/>
          <a:p>
            <a:r>
              <a:rPr lang="en-US" sz="2400" b="1" dirty="0">
                <a:hlinkClick r:id="rId3"/>
              </a:rPr>
              <a:t>https://</a:t>
            </a:r>
            <a:r>
              <a:rPr lang="en-US" sz="2400" b="1" dirty="0" smtClean="0">
                <a:hlinkClick r:id="rId3"/>
              </a:rPr>
              <a:t>webportalapp.com/sp/gulfconsortium_sep_projects</a:t>
            </a:r>
            <a:r>
              <a:rPr lang="en-US" sz="2400" b="1" dirty="0" smtClean="0"/>
              <a:t> </a:t>
            </a:r>
            <a:endParaRPr lang="en-US" sz="2400" b="1" dirty="0"/>
          </a:p>
        </p:txBody>
      </p:sp>
      <p:sp>
        <p:nvSpPr>
          <p:cNvPr id="8" name="Rectangle 7"/>
          <p:cNvSpPr/>
          <p:nvPr/>
        </p:nvSpPr>
        <p:spPr>
          <a:xfrm>
            <a:off x="137160" y="19734"/>
            <a:ext cx="10289102" cy="584775"/>
          </a:xfrm>
          <a:prstGeom prst="rect">
            <a:avLst/>
          </a:prstGeom>
        </p:spPr>
        <p:txBody>
          <a:bodyPr wrap="square">
            <a:spAutoFit/>
          </a:bodyPr>
          <a:lstStyle/>
          <a:p>
            <a:r>
              <a:rPr lang="en-US" sz="3200" dirty="0" smtClean="0">
                <a:solidFill>
                  <a:schemeClr val="tx1">
                    <a:lumMod val="65000"/>
                    <a:lumOff val="35000"/>
                  </a:schemeClr>
                </a:solidFill>
              </a:rPr>
              <a:t>Application Preparation – </a:t>
            </a:r>
            <a:r>
              <a:rPr lang="en-US" sz="2800" dirty="0" smtClean="0">
                <a:solidFill>
                  <a:schemeClr val="tx1">
                    <a:lumMod val="65000"/>
                    <a:lumOff val="35000"/>
                  </a:schemeClr>
                </a:solidFill>
              </a:rPr>
              <a:t>upcoming applications</a:t>
            </a:r>
            <a:endParaRPr lang="en-US" sz="2800" dirty="0">
              <a:solidFill>
                <a:schemeClr val="tx1">
                  <a:lumMod val="65000"/>
                  <a:lumOff val="35000"/>
                </a:schemeClr>
              </a:solidFill>
            </a:endParaRPr>
          </a:p>
        </p:txBody>
      </p:sp>
    </p:spTree>
    <p:extLst>
      <p:ext uri="{BB962C8B-B14F-4D97-AF65-F5344CB8AC3E}">
        <p14:creationId xmlns:p14="http://schemas.microsoft.com/office/powerpoint/2010/main" val="1663286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777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8063" y="36576"/>
            <a:ext cx="1441524" cy="612648"/>
          </a:xfrm>
          <a:prstGeom prst="rect">
            <a:avLst/>
          </a:prstGeom>
        </p:spPr>
      </p:pic>
      <p:sp>
        <p:nvSpPr>
          <p:cNvPr id="26" name="Rectangle 25"/>
          <p:cNvSpPr/>
          <p:nvPr/>
        </p:nvSpPr>
        <p:spPr>
          <a:xfrm>
            <a:off x="374466" y="910119"/>
            <a:ext cx="11661643" cy="3908762"/>
          </a:xfrm>
          <a:prstGeom prst="rect">
            <a:avLst/>
          </a:prstGeom>
        </p:spPr>
        <p:txBody>
          <a:bodyPr wrap="square">
            <a:spAutoFit/>
          </a:bodyPr>
          <a:lstStyle/>
          <a:p>
            <a:r>
              <a:rPr lang="en-US" sz="3200" b="1" dirty="0" smtClean="0">
                <a:solidFill>
                  <a:schemeClr val="tx1">
                    <a:lumMod val="65000"/>
                    <a:lumOff val="35000"/>
                  </a:schemeClr>
                </a:solidFill>
                <a:ea typeface="Times New Roman" panose="02020603050405020304" pitchFamily="18" charset="0"/>
              </a:rPr>
              <a:t>How to submit a subaward application? NEW grants mgmt. system</a:t>
            </a:r>
          </a:p>
          <a:p>
            <a:endParaRPr lang="en-US" sz="3200" b="1" dirty="0" smtClean="0">
              <a:solidFill>
                <a:schemeClr val="tx1">
                  <a:lumMod val="65000"/>
                  <a:lumOff val="35000"/>
                </a:schemeClr>
              </a:solidFill>
              <a:ea typeface="Times New Roman" panose="02020603050405020304" pitchFamily="18" charset="0"/>
            </a:endParaRPr>
          </a:p>
          <a:p>
            <a:endParaRPr lang="en-US" sz="3200" b="1" dirty="0" smtClean="0">
              <a:solidFill>
                <a:schemeClr val="tx1">
                  <a:lumMod val="65000"/>
                  <a:lumOff val="35000"/>
                </a:schemeClr>
              </a:solidFill>
              <a:ea typeface="Times New Roman" panose="02020603050405020304" pitchFamily="18" charset="0"/>
            </a:endParaRPr>
          </a:p>
          <a:p>
            <a:pPr marL="514350" indent="-514350">
              <a:buAutoNum type="arabicParenR"/>
            </a:pPr>
            <a:r>
              <a:rPr lang="en-US" sz="3200" dirty="0" smtClean="0">
                <a:solidFill>
                  <a:schemeClr val="tx1">
                    <a:lumMod val="65000"/>
                    <a:lumOff val="35000"/>
                  </a:schemeClr>
                </a:solidFill>
                <a:ea typeface="Times New Roman" panose="02020603050405020304" pitchFamily="18" charset="0"/>
              </a:rPr>
              <a:t>Make a profile</a:t>
            </a:r>
          </a:p>
          <a:p>
            <a:pPr marL="514350" indent="-514350">
              <a:buAutoNum type="arabicParenR"/>
            </a:pPr>
            <a:r>
              <a:rPr lang="en-US" sz="3200" dirty="0" smtClean="0">
                <a:solidFill>
                  <a:schemeClr val="tx1">
                    <a:lumMod val="65000"/>
                    <a:lumOff val="35000"/>
                  </a:schemeClr>
                </a:solidFill>
                <a:ea typeface="Times New Roman" panose="02020603050405020304" pitchFamily="18" charset="0"/>
              </a:rPr>
              <a:t>Add an application</a:t>
            </a:r>
          </a:p>
          <a:p>
            <a:pPr marL="514350" indent="-514350">
              <a:buAutoNum type="arabicParenR"/>
            </a:pPr>
            <a:r>
              <a:rPr lang="en-US" sz="3200" dirty="0" smtClean="0">
                <a:solidFill>
                  <a:schemeClr val="tx1">
                    <a:lumMod val="65000"/>
                    <a:lumOff val="35000"/>
                  </a:schemeClr>
                </a:solidFill>
                <a:ea typeface="Times New Roman" panose="02020603050405020304" pitchFamily="18" charset="0"/>
              </a:rPr>
              <a:t>Fill out and submit an application </a:t>
            </a:r>
          </a:p>
          <a:p>
            <a:pPr marL="971550" lvl="1" indent="-51435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Use templates locally or on your servers to make complete application attachments before submittal (budget, budget narrative, etc.)</a:t>
            </a:r>
          </a:p>
        </p:txBody>
      </p:sp>
      <p:sp>
        <p:nvSpPr>
          <p:cNvPr id="5" name="Rectangle 4"/>
          <p:cNvSpPr/>
          <p:nvPr/>
        </p:nvSpPr>
        <p:spPr>
          <a:xfrm>
            <a:off x="4094832" y="1501585"/>
            <a:ext cx="7941277" cy="461665"/>
          </a:xfrm>
          <a:prstGeom prst="rect">
            <a:avLst/>
          </a:prstGeom>
        </p:spPr>
        <p:txBody>
          <a:bodyPr wrap="none">
            <a:spAutoFit/>
          </a:bodyPr>
          <a:lstStyle/>
          <a:p>
            <a:r>
              <a:rPr lang="en-US" sz="2400" b="1" dirty="0">
                <a:hlinkClick r:id="rId3"/>
              </a:rPr>
              <a:t>https://</a:t>
            </a:r>
            <a:r>
              <a:rPr lang="en-US" sz="2400" b="1" dirty="0" smtClean="0">
                <a:hlinkClick r:id="rId3"/>
              </a:rPr>
              <a:t>webportalapp.com/sp/gulfconsortium_sep_projects</a:t>
            </a:r>
            <a:r>
              <a:rPr lang="en-US" sz="2400" b="1" dirty="0" smtClean="0"/>
              <a:t> </a:t>
            </a:r>
            <a:endParaRPr lang="en-US" sz="2400" b="1" dirty="0"/>
          </a:p>
        </p:txBody>
      </p:sp>
      <p:sp>
        <p:nvSpPr>
          <p:cNvPr id="8" name="Rectangle 7"/>
          <p:cNvSpPr/>
          <p:nvPr/>
        </p:nvSpPr>
        <p:spPr>
          <a:xfrm>
            <a:off x="137160" y="19734"/>
            <a:ext cx="10289102" cy="584775"/>
          </a:xfrm>
          <a:prstGeom prst="rect">
            <a:avLst/>
          </a:prstGeom>
        </p:spPr>
        <p:txBody>
          <a:bodyPr wrap="square">
            <a:spAutoFit/>
          </a:bodyPr>
          <a:lstStyle/>
          <a:p>
            <a:r>
              <a:rPr lang="en-US" sz="3200" dirty="0" smtClean="0">
                <a:solidFill>
                  <a:schemeClr val="tx1">
                    <a:lumMod val="65000"/>
                    <a:lumOff val="35000"/>
                  </a:schemeClr>
                </a:solidFill>
              </a:rPr>
              <a:t>Application Preparation – </a:t>
            </a:r>
            <a:r>
              <a:rPr lang="en-US" sz="2800" dirty="0" smtClean="0">
                <a:solidFill>
                  <a:schemeClr val="tx1">
                    <a:lumMod val="65000"/>
                    <a:lumOff val="35000"/>
                  </a:schemeClr>
                </a:solidFill>
              </a:rPr>
              <a:t>upcoming applications</a:t>
            </a:r>
            <a:endParaRPr lang="en-US" sz="2800" dirty="0">
              <a:solidFill>
                <a:schemeClr val="tx1">
                  <a:lumMod val="65000"/>
                  <a:lumOff val="35000"/>
                </a:schemeClr>
              </a:solidFill>
            </a:endParaRPr>
          </a:p>
        </p:txBody>
      </p:sp>
    </p:spTree>
    <p:extLst>
      <p:ext uri="{BB962C8B-B14F-4D97-AF65-F5344CB8AC3E}">
        <p14:creationId xmlns:p14="http://schemas.microsoft.com/office/powerpoint/2010/main" val="8177496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777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8063" y="36576"/>
            <a:ext cx="1441524" cy="612648"/>
          </a:xfrm>
          <a:prstGeom prst="rect">
            <a:avLst/>
          </a:prstGeom>
        </p:spPr>
      </p:pic>
      <p:sp>
        <p:nvSpPr>
          <p:cNvPr id="10" name="Rectangle 9"/>
          <p:cNvSpPr/>
          <p:nvPr/>
        </p:nvSpPr>
        <p:spPr>
          <a:xfrm>
            <a:off x="137160" y="19734"/>
            <a:ext cx="10289102" cy="584775"/>
          </a:xfrm>
          <a:prstGeom prst="rect">
            <a:avLst/>
          </a:prstGeom>
        </p:spPr>
        <p:txBody>
          <a:bodyPr wrap="square">
            <a:spAutoFit/>
          </a:bodyPr>
          <a:lstStyle/>
          <a:p>
            <a:r>
              <a:rPr lang="en-US" sz="3200" dirty="0" smtClean="0">
                <a:solidFill>
                  <a:schemeClr val="tx1">
                    <a:lumMod val="65000"/>
                    <a:lumOff val="35000"/>
                  </a:schemeClr>
                </a:solidFill>
              </a:rPr>
              <a:t>SEP Project Implementation info session agenda</a:t>
            </a:r>
            <a:endParaRPr lang="en-US" sz="2800" dirty="0">
              <a:solidFill>
                <a:schemeClr val="tx1">
                  <a:lumMod val="65000"/>
                  <a:lumOff val="35000"/>
                </a:schemeClr>
              </a:solidFill>
            </a:endParaRPr>
          </a:p>
        </p:txBody>
      </p:sp>
      <p:sp>
        <p:nvSpPr>
          <p:cNvPr id="26" name="Rectangle 25"/>
          <p:cNvSpPr/>
          <p:nvPr/>
        </p:nvSpPr>
        <p:spPr>
          <a:xfrm>
            <a:off x="374466" y="782103"/>
            <a:ext cx="10753059" cy="5386090"/>
          </a:xfrm>
          <a:prstGeom prst="rect">
            <a:avLst/>
          </a:prstGeom>
        </p:spPr>
        <p:txBody>
          <a:bodyPr wrap="square">
            <a:spAutoFit/>
          </a:bodyPr>
          <a:lstStyle/>
          <a:p>
            <a:endParaRPr lang="en-US" sz="2800" dirty="0" smtClean="0">
              <a:solidFill>
                <a:schemeClr val="tx1">
                  <a:lumMod val="65000"/>
                  <a:lumOff val="35000"/>
                </a:schemeClr>
              </a:solidFill>
              <a:ea typeface="Times New Roman" panose="02020603050405020304" pitchFamily="18" charset="0"/>
            </a:endParaRPr>
          </a:p>
          <a:p>
            <a:pPr marL="285750" indent="-28575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Checklists</a:t>
            </a:r>
            <a:r>
              <a:rPr lang="en-US" sz="2800" dirty="0">
                <a:solidFill>
                  <a:schemeClr val="tx1">
                    <a:lumMod val="65000"/>
                    <a:lumOff val="35000"/>
                  </a:schemeClr>
                </a:solidFill>
                <a:ea typeface="Times New Roman" panose="02020603050405020304" pitchFamily="18" charset="0"/>
              </a:rPr>
              <a:t>, templates, guidance</a:t>
            </a:r>
          </a:p>
          <a:p>
            <a:pPr marL="742950" lvl="1" indent="-285750">
              <a:buFont typeface="Arial" panose="020B0604020202020204" pitchFamily="34" charset="0"/>
              <a:buChar char="•"/>
            </a:pPr>
            <a:r>
              <a:rPr lang="en-US" sz="2400" dirty="0" smtClean="0">
                <a:solidFill>
                  <a:schemeClr val="tx1">
                    <a:lumMod val="65000"/>
                    <a:lumOff val="35000"/>
                  </a:schemeClr>
                </a:solidFill>
                <a:ea typeface="Times New Roman" panose="02020603050405020304" pitchFamily="18" charset="0"/>
                <a:hlinkClick r:id="rId3"/>
              </a:rPr>
              <a:t>https</a:t>
            </a:r>
            <a:r>
              <a:rPr lang="en-US" sz="2400" dirty="0">
                <a:solidFill>
                  <a:schemeClr val="tx1">
                    <a:lumMod val="65000"/>
                    <a:lumOff val="35000"/>
                  </a:schemeClr>
                </a:solidFill>
                <a:ea typeface="Times New Roman" panose="02020603050405020304" pitchFamily="18" charset="0"/>
                <a:hlinkClick r:id="rId3"/>
              </a:rPr>
              <a:t>://</a:t>
            </a:r>
            <a:r>
              <a:rPr lang="en-US" sz="2400" dirty="0" smtClean="0">
                <a:solidFill>
                  <a:schemeClr val="tx1">
                    <a:lumMod val="65000"/>
                    <a:lumOff val="35000"/>
                  </a:schemeClr>
                </a:solidFill>
                <a:ea typeface="Times New Roman" panose="02020603050405020304" pitchFamily="18" charset="0"/>
                <a:hlinkClick r:id="rId3"/>
              </a:rPr>
              <a:t>www.gulfconsortium.org/grant-resources</a:t>
            </a:r>
            <a:r>
              <a:rPr lang="en-US" sz="2400" dirty="0" smtClean="0">
                <a:solidFill>
                  <a:schemeClr val="tx1">
                    <a:lumMod val="65000"/>
                    <a:lumOff val="35000"/>
                  </a:schemeClr>
                </a:solidFill>
                <a:ea typeface="Times New Roman" panose="02020603050405020304" pitchFamily="18" charset="0"/>
              </a:rPr>
              <a:t> </a:t>
            </a:r>
          </a:p>
          <a:p>
            <a:pPr marL="285750" indent="-28575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Environmental Compliance</a:t>
            </a:r>
          </a:p>
          <a:p>
            <a:pPr marL="285750" indent="-28575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Feedback from Council</a:t>
            </a:r>
          </a:p>
          <a:p>
            <a:pPr marL="742950" lvl="1" indent="-285750">
              <a:buFont typeface="Arial" panose="020B0604020202020204" pitchFamily="34" charset="0"/>
              <a:buChar char="•"/>
            </a:pPr>
            <a:r>
              <a:rPr lang="en-US" sz="2400" dirty="0" smtClean="0">
                <a:solidFill>
                  <a:schemeClr val="tx1">
                    <a:lumMod val="65000"/>
                    <a:lumOff val="35000"/>
                  </a:schemeClr>
                </a:solidFill>
                <a:ea typeface="Times New Roman" panose="02020603050405020304" pitchFamily="18" charset="0"/>
              </a:rPr>
              <a:t>Separating Council-funded portions of larger projects</a:t>
            </a:r>
            <a:endParaRPr lang="en-US" sz="2400" dirty="0">
              <a:solidFill>
                <a:schemeClr val="tx1">
                  <a:lumMod val="65000"/>
                  <a:lumOff val="35000"/>
                </a:schemeClr>
              </a:solidFill>
              <a:ea typeface="Times New Roman" panose="02020603050405020304" pitchFamily="18" charset="0"/>
            </a:endParaRPr>
          </a:p>
          <a:p>
            <a:pPr marL="742950" lvl="1" indent="-285750">
              <a:buFont typeface="Arial" panose="020B0604020202020204" pitchFamily="34" charset="0"/>
              <a:buChar char="•"/>
            </a:pPr>
            <a:r>
              <a:rPr lang="en-US" sz="2400" dirty="0" smtClean="0">
                <a:solidFill>
                  <a:schemeClr val="tx1">
                    <a:lumMod val="65000"/>
                    <a:lumOff val="35000"/>
                  </a:schemeClr>
                </a:solidFill>
                <a:ea typeface="Times New Roman" panose="02020603050405020304" pitchFamily="18" charset="0"/>
              </a:rPr>
              <a:t>Describing procurements – especially for continuing services</a:t>
            </a:r>
          </a:p>
          <a:p>
            <a:pPr marL="742950" lvl="1" indent="-285750">
              <a:buFont typeface="Arial" panose="020B0604020202020204" pitchFamily="34" charset="0"/>
              <a:buChar char="•"/>
            </a:pPr>
            <a:r>
              <a:rPr lang="en-US" sz="2400" dirty="0" smtClean="0">
                <a:solidFill>
                  <a:schemeClr val="tx1">
                    <a:lumMod val="65000"/>
                    <a:lumOff val="35000"/>
                  </a:schemeClr>
                </a:solidFill>
                <a:ea typeface="Times New Roman" panose="02020603050405020304" pitchFamily="18" charset="0"/>
              </a:rPr>
              <a:t>Explaining cost estimates</a:t>
            </a:r>
          </a:p>
          <a:p>
            <a:pPr marL="742950" lvl="1" indent="-285750">
              <a:buFont typeface="Arial" panose="020B0604020202020204" pitchFamily="34" charset="0"/>
              <a:buChar char="•"/>
            </a:pPr>
            <a:r>
              <a:rPr lang="en-US" sz="2400" dirty="0" smtClean="0">
                <a:solidFill>
                  <a:schemeClr val="tx1">
                    <a:lumMod val="65000"/>
                    <a:lumOff val="35000"/>
                  </a:schemeClr>
                </a:solidFill>
                <a:ea typeface="Times New Roman" panose="02020603050405020304" pitchFamily="18" charset="0"/>
              </a:rPr>
              <a:t>Dates: period of performance</a:t>
            </a:r>
          </a:p>
          <a:p>
            <a:pPr marL="285750" indent="-28575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Metrics – must have at least one for every application</a:t>
            </a:r>
          </a:p>
          <a:p>
            <a:pPr marL="285750" indent="-28575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What applications should proceed?</a:t>
            </a:r>
          </a:p>
          <a:p>
            <a:pPr marL="285750" indent="-28575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Where to apply?  A NEW PLACE</a:t>
            </a:r>
          </a:p>
          <a:p>
            <a:pPr marL="285750" indent="-28575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Q&amp;A</a:t>
            </a:r>
            <a:endParaRPr lang="en-US" sz="2800" dirty="0">
              <a:solidFill>
                <a:schemeClr val="tx1">
                  <a:lumMod val="65000"/>
                  <a:lumOff val="35000"/>
                </a:schemeClr>
              </a:solidFill>
              <a:ea typeface="Times New Roman" panose="02020603050405020304" pitchFamily="18" charset="0"/>
            </a:endParaRPr>
          </a:p>
        </p:txBody>
      </p:sp>
    </p:spTree>
    <p:extLst>
      <p:ext uri="{BB962C8B-B14F-4D97-AF65-F5344CB8AC3E}">
        <p14:creationId xmlns:p14="http://schemas.microsoft.com/office/powerpoint/2010/main" val="23743026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777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8063" y="36576"/>
            <a:ext cx="1441524" cy="612648"/>
          </a:xfrm>
          <a:prstGeom prst="rect">
            <a:avLst/>
          </a:prstGeom>
        </p:spPr>
      </p:pic>
      <p:sp>
        <p:nvSpPr>
          <p:cNvPr id="26" name="Rectangle 25"/>
          <p:cNvSpPr/>
          <p:nvPr/>
        </p:nvSpPr>
        <p:spPr>
          <a:xfrm>
            <a:off x="374466" y="910119"/>
            <a:ext cx="11661643" cy="1077218"/>
          </a:xfrm>
          <a:prstGeom prst="rect">
            <a:avLst/>
          </a:prstGeom>
        </p:spPr>
        <p:txBody>
          <a:bodyPr wrap="square">
            <a:spAutoFit/>
          </a:bodyPr>
          <a:lstStyle/>
          <a:p>
            <a:r>
              <a:rPr lang="en-US" sz="3200" b="1" dirty="0" smtClean="0">
                <a:solidFill>
                  <a:schemeClr val="tx1">
                    <a:lumMod val="65000"/>
                    <a:lumOff val="35000"/>
                  </a:schemeClr>
                </a:solidFill>
                <a:ea typeface="Times New Roman" panose="02020603050405020304" pitchFamily="18" charset="0"/>
              </a:rPr>
              <a:t>How to submit a subaward application? NEW grants mgmt. system</a:t>
            </a:r>
          </a:p>
          <a:p>
            <a:endParaRPr lang="en-US" sz="3200" b="1" dirty="0" smtClean="0">
              <a:solidFill>
                <a:schemeClr val="tx1">
                  <a:lumMod val="65000"/>
                  <a:lumOff val="35000"/>
                </a:schemeClr>
              </a:solidFill>
              <a:ea typeface="Times New Roman" panose="02020603050405020304" pitchFamily="18" charset="0"/>
            </a:endParaRPr>
          </a:p>
        </p:txBody>
      </p:sp>
      <p:sp>
        <p:nvSpPr>
          <p:cNvPr id="5" name="Rectangle 4"/>
          <p:cNvSpPr/>
          <p:nvPr/>
        </p:nvSpPr>
        <p:spPr>
          <a:xfrm>
            <a:off x="4094832" y="1501585"/>
            <a:ext cx="7941277" cy="461665"/>
          </a:xfrm>
          <a:prstGeom prst="rect">
            <a:avLst/>
          </a:prstGeom>
        </p:spPr>
        <p:txBody>
          <a:bodyPr wrap="none">
            <a:spAutoFit/>
          </a:bodyPr>
          <a:lstStyle/>
          <a:p>
            <a:r>
              <a:rPr lang="en-US" sz="2400" b="1" dirty="0">
                <a:hlinkClick r:id="rId3"/>
              </a:rPr>
              <a:t>https://</a:t>
            </a:r>
            <a:r>
              <a:rPr lang="en-US" sz="2400" b="1" dirty="0" smtClean="0">
                <a:hlinkClick r:id="rId3"/>
              </a:rPr>
              <a:t>webportalapp.com/sp/gulfconsortium_sep_projects</a:t>
            </a:r>
            <a:r>
              <a:rPr lang="en-US" sz="2400" b="1" dirty="0" smtClean="0"/>
              <a:t> </a:t>
            </a:r>
            <a:endParaRPr lang="en-US" sz="2400" b="1" dirty="0"/>
          </a:p>
        </p:txBody>
      </p:sp>
      <p:pic>
        <p:nvPicPr>
          <p:cNvPr id="2" name="Picture 1"/>
          <p:cNvPicPr>
            <a:picLocks noChangeAspect="1"/>
          </p:cNvPicPr>
          <p:nvPr/>
        </p:nvPicPr>
        <p:blipFill>
          <a:blip r:embed="rId4"/>
          <a:stretch>
            <a:fillRect/>
          </a:stretch>
        </p:blipFill>
        <p:spPr>
          <a:xfrm>
            <a:off x="129729" y="2120216"/>
            <a:ext cx="11932543" cy="2662799"/>
          </a:xfrm>
          <a:prstGeom prst="rect">
            <a:avLst/>
          </a:prstGeom>
        </p:spPr>
      </p:pic>
      <p:sp>
        <p:nvSpPr>
          <p:cNvPr id="12" name="Rectangle 11"/>
          <p:cNvSpPr/>
          <p:nvPr/>
        </p:nvSpPr>
        <p:spPr>
          <a:xfrm>
            <a:off x="137160" y="19734"/>
            <a:ext cx="10289102" cy="584775"/>
          </a:xfrm>
          <a:prstGeom prst="rect">
            <a:avLst/>
          </a:prstGeom>
        </p:spPr>
        <p:txBody>
          <a:bodyPr wrap="square">
            <a:spAutoFit/>
          </a:bodyPr>
          <a:lstStyle/>
          <a:p>
            <a:r>
              <a:rPr lang="en-US" sz="3200" dirty="0" smtClean="0">
                <a:solidFill>
                  <a:schemeClr val="tx1">
                    <a:lumMod val="65000"/>
                    <a:lumOff val="35000"/>
                  </a:schemeClr>
                </a:solidFill>
              </a:rPr>
              <a:t>Application Preparation – </a:t>
            </a:r>
            <a:r>
              <a:rPr lang="en-US" sz="2800" dirty="0" smtClean="0">
                <a:solidFill>
                  <a:schemeClr val="tx1">
                    <a:lumMod val="65000"/>
                    <a:lumOff val="35000"/>
                  </a:schemeClr>
                </a:solidFill>
              </a:rPr>
              <a:t>upcoming applications</a:t>
            </a:r>
            <a:endParaRPr lang="en-US" sz="2800" dirty="0">
              <a:solidFill>
                <a:schemeClr val="tx1">
                  <a:lumMod val="65000"/>
                  <a:lumOff val="35000"/>
                </a:schemeClr>
              </a:solidFill>
            </a:endParaRPr>
          </a:p>
        </p:txBody>
      </p:sp>
    </p:spTree>
    <p:extLst>
      <p:ext uri="{BB962C8B-B14F-4D97-AF65-F5344CB8AC3E}">
        <p14:creationId xmlns:p14="http://schemas.microsoft.com/office/powerpoint/2010/main" val="8539171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777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8063" y="36576"/>
            <a:ext cx="1441524" cy="612648"/>
          </a:xfrm>
          <a:prstGeom prst="rect">
            <a:avLst/>
          </a:prstGeom>
        </p:spPr>
      </p:pic>
      <p:sp>
        <p:nvSpPr>
          <p:cNvPr id="26" name="Rectangle 25"/>
          <p:cNvSpPr/>
          <p:nvPr/>
        </p:nvSpPr>
        <p:spPr>
          <a:xfrm>
            <a:off x="374466" y="910119"/>
            <a:ext cx="11661643" cy="1077218"/>
          </a:xfrm>
          <a:prstGeom prst="rect">
            <a:avLst/>
          </a:prstGeom>
        </p:spPr>
        <p:txBody>
          <a:bodyPr wrap="square">
            <a:spAutoFit/>
          </a:bodyPr>
          <a:lstStyle/>
          <a:p>
            <a:r>
              <a:rPr lang="en-US" sz="3200" b="1" dirty="0" smtClean="0">
                <a:solidFill>
                  <a:schemeClr val="tx1">
                    <a:lumMod val="65000"/>
                    <a:lumOff val="35000"/>
                  </a:schemeClr>
                </a:solidFill>
                <a:ea typeface="Times New Roman" panose="02020603050405020304" pitchFamily="18" charset="0"/>
              </a:rPr>
              <a:t>How to submit a subaward application? NEW grants mgmt. system</a:t>
            </a:r>
          </a:p>
          <a:p>
            <a:endParaRPr lang="en-US" sz="3200" b="1" dirty="0" smtClean="0">
              <a:solidFill>
                <a:schemeClr val="tx1">
                  <a:lumMod val="65000"/>
                  <a:lumOff val="35000"/>
                </a:schemeClr>
              </a:solidFill>
              <a:ea typeface="Times New Roman" panose="02020603050405020304" pitchFamily="18" charset="0"/>
            </a:endParaRPr>
          </a:p>
        </p:txBody>
      </p:sp>
      <p:sp>
        <p:nvSpPr>
          <p:cNvPr id="5" name="Rectangle 4"/>
          <p:cNvSpPr/>
          <p:nvPr/>
        </p:nvSpPr>
        <p:spPr>
          <a:xfrm>
            <a:off x="4094832" y="1501585"/>
            <a:ext cx="7941277" cy="461665"/>
          </a:xfrm>
          <a:prstGeom prst="rect">
            <a:avLst/>
          </a:prstGeom>
        </p:spPr>
        <p:txBody>
          <a:bodyPr wrap="none">
            <a:spAutoFit/>
          </a:bodyPr>
          <a:lstStyle/>
          <a:p>
            <a:r>
              <a:rPr lang="en-US" sz="2400" b="1" dirty="0">
                <a:hlinkClick r:id="rId3"/>
              </a:rPr>
              <a:t>https://</a:t>
            </a:r>
            <a:r>
              <a:rPr lang="en-US" sz="2400" b="1" dirty="0" smtClean="0">
                <a:hlinkClick r:id="rId3"/>
              </a:rPr>
              <a:t>webportalapp.com/sp/gulfconsortium_sep_projects</a:t>
            </a:r>
            <a:r>
              <a:rPr lang="en-US" sz="2400" b="1" dirty="0" smtClean="0"/>
              <a:t> </a:t>
            </a:r>
            <a:endParaRPr lang="en-US" sz="2400" b="1" dirty="0"/>
          </a:p>
        </p:txBody>
      </p:sp>
      <p:pic>
        <p:nvPicPr>
          <p:cNvPr id="3" name="Picture 2"/>
          <p:cNvPicPr>
            <a:picLocks noChangeAspect="1"/>
          </p:cNvPicPr>
          <p:nvPr/>
        </p:nvPicPr>
        <p:blipFill>
          <a:blip r:embed="rId4"/>
          <a:stretch>
            <a:fillRect/>
          </a:stretch>
        </p:blipFill>
        <p:spPr>
          <a:xfrm>
            <a:off x="619125" y="1564022"/>
            <a:ext cx="11172825" cy="1600200"/>
          </a:xfrm>
          <a:prstGeom prst="rect">
            <a:avLst/>
          </a:prstGeom>
        </p:spPr>
      </p:pic>
      <p:pic>
        <p:nvPicPr>
          <p:cNvPr id="6" name="Picture 5"/>
          <p:cNvPicPr>
            <a:picLocks noChangeAspect="1"/>
          </p:cNvPicPr>
          <p:nvPr/>
        </p:nvPicPr>
        <p:blipFill>
          <a:blip r:embed="rId5"/>
          <a:stretch>
            <a:fillRect/>
          </a:stretch>
        </p:blipFill>
        <p:spPr>
          <a:xfrm>
            <a:off x="1920369" y="3226659"/>
            <a:ext cx="10069218" cy="3529920"/>
          </a:xfrm>
          <a:prstGeom prst="rect">
            <a:avLst/>
          </a:prstGeom>
        </p:spPr>
      </p:pic>
      <p:sp>
        <p:nvSpPr>
          <p:cNvPr id="7" name="Rectangle 6"/>
          <p:cNvSpPr/>
          <p:nvPr/>
        </p:nvSpPr>
        <p:spPr>
          <a:xfrm>
            <a:off x="137160" y="3226659"/>
            <a:ext cx="1783209" cy="1754326"/>
          </a:xfrm>
          <a:prstGeom prst="rect">
            <a:avLst/>
          </a:prstGeom>
        </p:spPr>
        <p:txBody>
          <a:bodyPr wrap="square">
            <a:spAutoFit/>
          </a:bodyPr>
          <a:lstStyle/>
          <a:p>
            <a:r>
              <a:rPr lang="en-US" b="1" dirty="0" smtClean="0">
                <a:solidFill>
                  <a:schemeClr val="tx1">
                    <a:lumMod val="65000"/>
                    <a:lumOff val="35000"/>
                  </a:schemeClr>
                </a:solidFill>
                <a:ea typeface="Times New Roman" panose="02020603050405020304" pitchFamily="18" charset="0"/>
              </a:rPr>
              <a:t>On homepage, can always see status of all applications associated with your profile</a:t>
            </a:r>
            <a:endParaRPr lang="en-US" dirty="0"/>
          </a:p>
        </p:txBody>
      </p:sp>
      <p:sp>
        <p:nvSpPr>
          <p:cNvPr id="8" name="Right Arrow 7"/>
          <p:cNvSpPr/>
          <p:nvPr/>
        </p:nvSpPr>
        <p:spPr>
          <a:xfrm>
            <a:off x="255106" y="4991619"/>
            <a:ext cx="1665263" cy="747346"/>
          </a:xfrm>
          <a:prstGeom prst="rightArrow">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37160" y="19734"/>
            <a:ext cx="10289102" cy="584775"/>
          </a:xfrm>
          <a:prstGeom prst="rect">
            <a:avLst/>
          </a:prstGeom>
        </p:spPr>
        <p:txBody>
          <a:bodyPr wrap="square">
            <a:spAutoFit/>
          </a:bodyPr>
          <a:lstStyle/>
          <a:p>
            <a:r>
              <a:rPr lang="en-US" sz="3200" dirty="0" smtClean="0">
                <a:solidFill>
                  <a:schemeClr val="tx1">
                    <a:lumMod val="65000"/>
                    <a:lumOff val="35000"/>
                  </a:schemeClr>
                </a:solidFill>
              </a:rPr>
              <a:t>Application Preparation – </a:t>
            </a:r>
            <a:r>
              <a:rPr lang="en-US" sz="2800" dirty="0" smtClean="0">
                <a:solidFill>
                  <a:schemeClr val="tx1">
                    <a:lumMod val="65000"/>
                    <a:lumOff val="35000"/>
                  </a:schemeClr>
                </a:solidFill>
              </a:rPr>
              <a:t>upcoming applications</a:t>
            </a:r>
            <a:endParaRPr lang="en-US" sz="2800" dirty="0">
              <a:solidFill>
                <a:schemeClr val="tx1">
                  <a:lumMod val="65000"/>
                  <a:lumOff val="35000"/>
                </a:schemeClr>
              </a:solidFill>
            </a:endParaRPr>
          </a:p>
        </p:txBody>
      </p:sp>
    </p:spTree>
    <p:extLst>
      <p:ext uri="{BB962C8B-B14F-4D97-AF65-F5344CB8AC3E}">
        <p14:creationId xmlns:p14="http://schemas.microsoft.com/office/powerpoint/2010/main" val="5049671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777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8063" y="36576"/>
            <a:ext cx="1441524" cy="612648"/>
          </a:xfrm>
          <a:prstGeom prst="rect">
            <a:avLst/>
          </a:prstGeom>
        </p:spPr>
      </p:pic>
      <p:sp>
        <p:nvSpPr>
          <p:cNvPr id="10" name="Rectangle 9"/>
          <p:cNvSpPr/>
          <p:nvPr/>
        </p:nvSpPr>
        <p:spPr>
          <a:xfrm>
            <a:off x="137160" y="19734"/>
            <a:ext cx="10289102" cy="584775"/>
          </a:xfrm>
          <a:prstGeom prst="rect">
            <a:avLst/>
          </a:prstGeom>
        </p:spPr>
        <p:txBody>
          <a:bodyPr wrap="square">
            <a:spAutoFit/>
          </a:bodyPr>
          <a:lstStyle/>
          <a:p>
            <a:r>
              <a:rPr lang="en-US" sz="3200" dirty="0" smtClean="0">
                <a:solidFill>
                  <a:schemeClr val="tx1">
                    <a:lumMod val="65000"/>
                    <a:lumOff val="35000"/>
                  </a:schemeClr>
                </a:solidFill>
              </a:rPr>
              <a:t>Application Preparation – </a:t>
            </a:r>
            <a:r>
              <a:rPr lang="en-US" sz="2800" dirty="0" smtClean="0">
                <a:solidFill>
                  <a:schemeClr val="tx1">
                    <a:lumMod val="65000"/>
                    <a:lumOff val="35000"/>
                  </a:schemeClr>
                </a:solidFill>
              </a:rPr>
              <a:t>guidance</a:t>
            </a:r>
            <a:endParaRPr lang="en-US" sz="2800" dirty="0">
              <a:solidFill>
                <a:schemeClr val="tx1">
                  <a:lumMod val="65000"/>
                  <a:lumOff val="35000"/>
                </a:schemeClr>
              </a:solidFill>
            </a:endParaRPr>
          </a:p>
        </p:txBody>
      </p:sp>
      <p:sp>
        <p:nvSpPr>
          <p:cNvPr id="26" name="Rectangle 25"/>
          <p:cNvSpPr/>
          <p:nvPr/>
        </p:nvSpPr>
        <p:spPr>
          <a:xfrm>
            <a:off x="374466" y="910119"/>
            <a:ext cx="10753059" cy="830997"/>
          </a:xfrm>
          <a:prstGeom prst="rect">
            <a:avLst/>
          </a:prstGeom>
        </p:spPr>
        <p:txBody>
          <a:bodyPr wrap="square">
            <a:spAutoFit/>
          </a:bodyPr>
          <a:lstStyle/>
          <a:p>
            <a:r>
              <a:rPr lang="en-US" sz="4800" b="1" dirty="0" smtClean="0">
                <a:solidFill>
                  <a:schemeClr val="tx1">
                    <a:lumMod val="65000"/>
                    <a:lumOff val="35000"/>
                  </a:schemeClr>
                </a:solidFill>
                <a:ea typeface="Times New Roman" panose="02020603050405020304" pitchFamily="18" charset="0"/>
              </a:rPr>
              <a:t>Questions…</a:t>
            </a:r>
            <a:endParaRPr lang="en-US" sz="4000" dirty="0" smtClean="0">
              <a:solidFill>
                <a:schemeClr val="tx1">
                  <a:lumMod val="65000"/>
                  <a:lumOff val="35000"/>
                </a:schemeClr>
              </a:solidFill>
              <a:ea typeface="Times New Roman" panose="02020603050405020304" pitchFamily="18" charset="0"/>
            </a:endParaRPr>
          </a:p>
        </p:txBody>
      </p:sp>
      <p:sp>
        <p:nvSpPr>
          <p:cNvPr id="7" name="Rectangle 6"/>
          <p:cNvSpPr/>
          <p:nvPr/>
        </p:nvSpPr>
        <p:spPr>
          <a:xfrm>
            <a:off x="374465" y="2319818"/>
            <a:ext cx="10753059" cy="2062103"/>
          </a:xfrm>
          <a:prstGeom prst="rect">
            <a:avLst/>
          </a:prstGeom>
        </p:spPr>
        <p:txBody>
          <a:bodyPr wrap="square">
            <a:spAutoFit/>
          </a:bodyPr>
          <a:lstStyle/>
          <a:p>
            <a:r>
              <a:rPr lang="en-US" sz="3200" b="1" dirty="0" smtClean="0">
                <a:solidFill>
                  <a:schemeClr val="bg1">
                    <a:lumMod val="65000"/>
                  </a:schemeClr>
                </a:solidFill>
                <a:ea typeface="Times New Roman" panose="02020603050405020304" pitchFamily="18" charset="0"/>
              </a:rPr>
              <a:t>Contact:</a:t>
            </a:r>
          </a:p>
          <a:p>
            <a:r>
              <a:rPr lang="en-US" sz="3200" b="1" dirty="0" smtClean="0">
                <a:solidFill>
                  <a:schemeClr val="tx1">
                    <a:lumMod val="65000"/>
                    <a:lumOff val="35000"/>
                  </a:schemeClr>
                </a:solidFill>
                <a:ea typeface="Times New Roman" panose="02020603050405020304" pitchFamily="18" charset="0"/>
              </a:rPr>
              <a:t>Daniel Dourte</a:t>
            </a:r>
          </a:p>
          <a:p>
            <a:r>
              <a:rPr lang="en-US" sz="3200" b="1" dirty="0" smtClean="0">
                <a:solidFill>
                  <a:schemeClr val="tx1">
                    <a:lumMod val="65000"/>
                    <a:lumOff val="35000"/>
                  </a:schemeClr>
                </a:solidFill>
                <a:ea typeface="Times New Roman" panose="02020603050405020304" pitchFamily="18" charset="0"/>
              </a:rPr>
              <a:t>407.629.2185 ext. 113</a:t>
            </a:r>
          </a:p>
          <a:p>
            <a:r>
              <a:rPr lang="en-US" sz="3200" b="1" dirty="0" smtClean="0">
                <a:solidFill>
                  <a:schemeClr val="tx1">
                    <a:lumMod val="65000"/>
                    <a:lumOff val="35000"/>
                  </a:schemeClr>
                </a:solidFill>
                <a:ea typeface="Times New Roman" panose="02020603050405020304" pitchFamily="18" charset="0"/>
                <a:hlinkClick r:id="rId3"/>
              </a:rPr>
              <a:t>ddourte@balmoralgroup.us</a:t>
            </a:r>
            <a:r>
              <a:rPr lang="en-US" sz="3200" b="1" dirty="0" smtClean="0">
                <a:solidFill>
                  <a:schemeClr val="tx1">
                    <a:lumMod val="65000"/>
                    <a:lumOff val="35000"/>
                  </a:schemeClr>
                </a:solidFill>
                <a:ea typeface="Times New Roman" panose="02020603050405020304" pitchFamily="18" charset="0"/>
              </a:rPr>
              <a:t> </a:t>
            </a:r>
            <a:endParaRPr lang="en-US" sz="2400" dirty="0" smtClean="0">
              <a:solidFill>
                <a:schemeClr val="tx1">
                  <a:lumMod val="65000"/>
                  <a:lumOff val="35000"/>
                </a:schemeClr>
              </a:solidFill>
              <a:ea typeface="Times New Roman" panose="02020603050405020304" pitchFamily="18" charset="0"/>
            </a:endParaRPr>
          </a:p>
        </p:txBody>
      </p:sp>
    </p:spTree>
    <p:extLst>
      <p:ext uri="{BB962C8B-B14F-4D97-AF65-F5344CB8AC3E}">
        <p14:creationId xmlns:p14="http://schemas.microsoft.com/office/powerpoint/2010/main" val="40891110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137160" y="4389118"/>
            <a:ext cx="5669280" cy="146304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2667762" y="5510784"/>
            <a:ext cx="8817102" cy="100584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201168" y="944618"/>
            <a:ext cx="4846320" cy="2850142"/>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12192000" cy="777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8063" y="36576"/>
            <a:ext cx="1441524" cy="612648"/>
          </a:xfrm>
          <a:prstGeom prst="rect">
            <a:avLst/>
          </a:prstGeom>
        </p:spPr>
      </p:pic>
      <p:sp>
        <p:nvSpPr>
          <p:cNvPr id="11" name="Rectangle 10"/>
          <p:cNvSpPr/>
          <p:nvPr/>
        </p:nvSpPr>
        <p:spPr>
          <a:xfrm>
            <a:off x="137160" y="19734"/>
            <a:ext cx="10289102" cy="584775"/>
          </a:xfrm>
          <a:prstGeom prst="rect">
            <a:avLst/>
          </a:prstGeom>
        </p:spPr>
        <p:txBody>
          <a:bodyPr wrap="square">
            <a:spAutoFit/>
          </a:bodyPr>
          <a:lstStyle/>
          <a:p>
            <a:r>
              <a:rPr lang="en-US" sz="3200" dirty="0" smtClean="0">
                <a:solidFill>
                  <a:schemeClr val="tx1">
                    <a:lumMod val="65000"/>
                    <a:lumOff val="35000"/>
                  </a:schemeClr>
                </a:solidFill>
              </a:rPr>
              <a:t>Application Preparation – </a:t>
            </a:r>
            <a:r>
              <a:rPr lang="en-US" sz="2800" dirty="0" smtClean="0">
                <a:solidFill>
                  <a:schemeClr val="tx1">
                    <a:lumMod val="65000"/>
                    <a:lumOff val="35000"/>
                  </a:schemeClr>
                </a:solidFill>
              </a:rPr>
              <a:t>Implementation Milestones and timing </a:t>
            </a:r>
            <a:endParaRPr lang="en-US" sz="2800" dirty="0">
              <a:solidFill>
                <a:schemeClr val="tx1">
                  <a:lumMod val="65000"/>
                  <a:lumOff val="35000"/>
                </a:schemeClr>
              </a:solidFill>
            </a:endParaRPr>
          </a:p>
        </p:txBody>
      </p:sp>
      <p:pic>
        <p:nvPicPr>
          <p:cNvPr id="15" name="Picture 14"/>
          <p:cNvPicPr>
            <a:picLocks noChangeAspect="1"/>
          </p:cNvPicPr>
          <p:nvPr/>
        </p:nvPicPr>
        <p:blipFill>
          <a:blip r:embed="rId3">
            <a:clrChange>
              <a:clrFrom>
                <a:srgbClr val="FFFFFF"/>
              </a:clrFrom>
              <a:clrTo>
                <a:srgbClr val="FFFFFF">
                  <a:alpha val="0"/>
                </a:srgbClr>
              </a:clrTo>
            </a:clrChange>
          </a:blip>
          <a:stretch>
            <a:fillRect/>
          </a:stretch>
        </p:blipFill>
        <p:spPr>
          <a:xfrm>
            <a:off x="288036" y="1698078"/>
            <a:ext cx="4055364" cy="1090842"/>
          </a:xfrm>
          <a:prstGeom prst="rect">
            <a:avLst/>
          </a:prstGeom>
        </p:spPr>
      </p:pic>
      <p:sp>
        <p:nvSpPr>
          <p:cNvPr id="17" name="TextBox 16"/>
          <p:cNvSpPr txBox="1"/>
          <p:nvPr/>
        </p:nvSpPr>
        <p:spPr>
          <a:xfrm>
            <a:off x="361188" y="2876341"/>
            <a:ext cx="4613148" cy="830997"/>
          </a:xfrm>
          <a:prstGeom prst="rect">
            <a:avLst/>
          </a:prstGeom>
          <a:noFill/>
        </p:spPr>
        <p:txBody>
          <a:bodyPr wrap="square" rtlCol="0">
            <a:spAutoFit/>
          </a:bodyPr>
          <a:lstStyle/>
          <a:p>
            <a:r>
              <a:rPr lang="en-US" sz="2400" b="1" dirty="0" smtClean="0">
                <a:solidFill>
                  <a:schemeClr val="tx1">
                    <a:lumMod val="65000"/>
                    <a:lumOff val="35000"/>
                  </a:schemeClr>
                </a:solidFill>
              </a:rPr>
              <a:t>milestones, start years, cost, goals, funding sources</a:t>
            </a:r>
            <a:endParaRPr lang="en-US" sz="2400" b="1" dirty="0">
              <a:solidFill>
                <a:schemeClr val="tx1">
                  <a:lumMod val="65000"/>
                  <a:lumOff val="35000"/>
                </a:schemeClr>
              </a:solidFill>
            </a:endParaRPr>
          </a:p>
        </p:txBody>
      </p:sp>
      <p:sp>
        <p:nvSpPr>
          <p:cNvPr id="18" name="Right Arrow 17"/>
          <p:cNvSpPr/>
          <p:nvPr/>
        </p:nvSpPr>
        <p:spPr>
          <a:xfrm>
            <a:off x="5212080" y="2468880"/>
            <a:ext cx="1088136" cy="7132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p:nvPicPr>
        <p:blipFill>
          <a:blip r:embed="rId4"/>
          <a:stretch>
            <a:fillRect/>
          </a:stretch>
        </p:blipFill>
        <p:spPr>
          <a:xfrm>
            <a:off x="6464808" y="1358371"/>
            <a:ext cx="5486400" cy="3035940"/>
          </a:xfrm>
          <a:prstGeom prst="rect">
            <a:avLst/>
          </a:prstGeom>
        </p:spPr>
      </p:pic>
      <p:sp>
        <p:nvSpPr>
          <p:cNvPr id="21" name="TextBox 20"/>
          <p:cNvSpPr txBox="1"/>
          <p:nvPr/>
        </p:nvSpPr>
        <p:spPr>
          <a:xfrm>
            <a:off x="6464808" y="4394311"/>
            <a:ext cx="4613148" cy="461665"/>
          </a:xfrm>
          <a:prstGeom prst="rect">
            <a:avLst/>
          </a:prstGeom>
          <a:noFill/>
        </p:spPr>
        <p:txBody>
          <a:bodyPr wrap="square" rtlCol="0">
            <a:spAutoFit/>
          </a:bodyPr>
          <a:lstStyle/>
          <a:p>
            <a:r>
              <a:rPr lang="en-US" sz="2400" b="1" dirty="0" smtClean="0">
                <a:solidFill>
                  <a:schemeClr val="tx1">
                    <a:lumMod val="65000"/>
                    <a:lumOff val="35000"/>
                  </a:schemeClr>
                </a:solidFill>
              </a:rPr>
              <a:t>Interface for project details</a:t>
            </a:r>
            <a:endParaRPr lang="en-US" sz="2400" b="1" dirty="0">
              <a:solidFill>
                <a:schemeClr val="tx1">
                  <a:lumMod val="65000"/>
                  <a:lumOff val="35000"/>
                </a:schemeClr>
              </a:solidFill>
            </a:endParaRPr>
          </a:p>
        </p:txBody>
      </p:sp>
      <p:sp>
        <p:nvSpPr>
          <p:cNvPr id="22" name="Rectangle 21"/>
          <p:cNvSpPr/>
          <p:nvPr/>
        </p:nvSpPr>
        <p:spPr>
          <a:xfrm>
            <a:off x="6336411" y="924138"/>
            <a:ext cx="5797677" cy="369332"/>
          </a:xfrm>
          <a:prstGeom prst="rect">
            <a:avLst/>
          </a:prstGeom>
        </p:spPr>
        <p:txBody>
          <a:bodyPr wrap="none">
            <a:spAutoFit/>
          </a:bodyPr>
          <a:lstStyle/>
          <a:p>
            <a:r>
              <a:rPr lang="en-US" dirty="0" smtClean="0">
                <a:hlinkClick r:id="rId5"/>
              </a:rPr>
              <a:t>http://datavisual.balmoralgroup.us/GulfConsortiumProjects</a:t>
            </a:r>
            <a:r>
              <a:rPr lang="en-US" dirty="0" smtClean="0"/>
              <a:t> </a:t>
            </a:r>
            <a:endParaRPr lang="en-US" dirty="0"/>
          </a:p>
        </p:txBody>
      </p:sp>
      <p:sp>
        <p:nvSpPr>
          <p:cNvPr id="23" name="Right Arrow 22"/>
          <p:cNvSpPr/>
          <p:nvPr/>
        </p:nvSpPr>
        <p:spPr>
          <a:xfrm rot="5400000">
            <a:off x="9826752" y="4715256"/>
            <a:ext cx="1088136" cy="7132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2916936" y="5582721"/>
            <a:ext cx="8750808" cy="1200329"/>
          </a:xfrm>
          <a:prstGeom prst="rect">
            <a:avLst/>
          </a:prstGeom>
          <a:noFill/>
        </p:spPr>
        <p:txBody>
          <a:bodyPr wrap="square" rtlCol="0">
            <a:spAutoFit/>
          </a:bodyPr>
          <a:lstStyle/>
          <a:p>
            <a:pPr marL="342900" indent="-342900">
              <a:buFont typeface="Arial" panose="020B0604020202020204" pitchFamily="34" charset="0"/>
              <a:buChar char="•"/>
            </a:pPr>
            <a:r>
              <a:rPr lang="en-US" sz="2400" b="1" dirty="0" smtClean="0">
                <a:solidFill>
                  <a:schemeClr val="tx1">
                    <a:lumMod val="65000"/>
                    <a:lumOff val="35000"/>
                  </a:schemeClr>
                </a:solidFill>
              </a:rPr>
              <a:t>Better, faster decisions on grant timing, readiness, bundling</a:t>
            </a:r>
          </a:p>
          <a:p>
            <a:pPr marL="342900" indent="-342900">
              <a:buFont typeface="Arial" panose="020B0604020202020204" pitchFamily="34" charset="0"/>
              <a:buChar char="•"/>
            </a:pPr>
            <a:r>
              <a:rPr lang="en-US" sz="2400" b="1" dirty="0" smtClean="0">
                <a:solidFill>
                  <a:schemeClr val="tx1">
                    <a:lumMod val="65000"/>
                    <a:lumOff val="35000"/>
                  </a:schemeClr>
                </a:solidFill>
              </a:rPr>
              <a:t>Transparent tracking of progress and changes</a:t>
            </a:r>
          </a:p>
          <a:p>
            <a:endParaRPr lang="en-US" sz="2400" b="1" dirty="0">
              <a:solidFill>
                <a:schemeClr val="tx1">
                  <a:lumMod val="65000"/>
                  <a:lumOff val="35000"/>
                </a:schemeClr>
              </a:solidFill>
            </a:endParaRPr>
          </a:p>
        </p:txBody>
      </p:sp>
      <p:sp>
        <p:nvSpPr>
          <p:cNvPr id="26" name="TextBox 25"/>
          <p:cNvSpPr txBox="1"/>
          <p:nvPr/>
        </p:nvSpPr>
        <p:spPr>
          <a:xfrm>
            <a:off x="148590" y="4461056"/>
            <a:ext cx="5502402" cy="1384995"/>
          </a:xfrm>
          <a:prstGeom prst="rect">
            <a:avLst/>
          </a:prstGeom>
          <a:noFill/>
        </p:spPr>
        <p:txBody>
          <a:bodyPr wrap="square" rtlCol="0">
            <a:spAutoFit/>
          </a:bodyPr>
          <a:lstStyle/>
          <a:p>
            <a:r>
              <a:rPr lang="en-US" sz="2800" b="1" dirty="0" smtClean="0">
                <a:solidFill>
                  <a:schemeClr val="tx1">
                    <a:lumMod val="65000"/>
                    <a:lumOff val="35000"/>
                  </a:schemeClr>
                </a:solidFill>
              </a:rPr>
              <a:t>GOAL:</a:t>
            </a:r>
          </a:p>
          <a:p>
            <a:r>
              <a:rPr lang="en-US" sz="2800" b="1" dirty="0" smtClean="0">
                <a:solidFill>
                  <a:schemeClr val="tx1">
                    <a:lumMod val="65000"/>
                    <a:lumOff val="35000"/>
                  </a:schemeClr>
                </a:solidFill>
              </a:rPr>
              <a:t>Efficient, accurate grant application preparation</a:t>
            </a:r>
            <a:endParaRPr lang="en-US" sz="2800" b="1" dirty="0">
              <a:solidFill>
                <a:schemeClr val="tx1">
                  <a:lumMod val="65000"/>
                  <a:lumOff val="35000"/>
                </a:schemeClr>
              </a:solidFill>
            </a:endParaRPr>
          </a:p>
        </p:txBody>
      </p:sp>
      <p:sp>
        <p:nvSpPr>
          <p:cNvPr id="2" name="Rectangle 1"/>
          <p:cNvSpPr/>
          <p:nvPr/>
        </p:nvSpPr>
        <p:spPr>
          <a:xfrm>
            <a:off x="225883" y="944618"/>
            <a:ext cx="4802918" cy="584775"/>
          </a:xfrm>
          <a:prstGeom prst="rect">
            <a:avLst/>
          </a:prstGeom>
        </p:spPr>
        <p:txBody>
          <a:bodyPr wrap="none">
            <a:spAutoFit/>
          </a:bodyPr>
          <a:lstStyle/>
          <a:p>
            <a:r>
              <a:rPr lang="en-US" sz="3200" b="1" dirty="0" smtClean="0">
                <a:solidFill>
                  <a:schemeClr val="tx1">
                    <a:lumMod val="65000"/>
                    <a:lumOff val="35000"/>
                  </a:schemeClr>
                </a:solidFill>
              </a:rPr>
              <a:t>Dashboard for Project Data</a:t>
            </a:r>
            <a:endParaRPr lang="en-US" sz="3200" dirty="0"/>
          </a:p>
        </p:txBody>
      </p:sp>
    </p:spTree>
    <p:extLst>
      <p:ext uri="{BB962C8B-B14F-4D97-AF65-F5344CB8AC3E}">
        <p14:creationId xmlns:p14="http://schemas.microsoft.com/office/powerpoint/2010/main" val="17977715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777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8063" y="36576"/>
            <a:ext cx="1441524" cy="612648"/>
          </a:xfrm>
          <a:prstGeom prst="rect">
            <a:avLst/>
          </a:prstGeom>
        </p:spPr>
      </p:pic>
      <p:sp>
        <p:nvSpPr>
          <p:cNvPr id="10" name="Rectangle 9"/>
          <p:cNvSpPr/>
          <p:nvPr/>
        </p:nvSpPr>
        <p:spPr>
          <a:xfrm>
            <a:off x="137160" y="19734"/>
            <a:ext cx="10289102" cy="584775"/>
          </a:xfrm>
          <a:prstGeom prst="rect">
            <a:avLst/>
          </a:prstGeom>
        </p:spPr>
        <p:txBody>
          <a:bodyPr wrap="square">
            <a:spAutoFit/>
          </a:bodyPr>
          <a:lstStyle/>
          <a:p>
            <a:r>
              <a:rPr lang="en-US" sz="3200" dirty="0" smtClean="0">
                <a:solidFill>
                  <a:schemeClr val="tx1">
                    <a:lumMod val="65000"/>
                    <a:lumOff val="35000"/>
                  </a:schemeClr>
                </a:solidFill>
              </a:rPr>
              <a:t>Application Preparation – </a:t>
            </a:r>
            <a:r>
              <a:rPr lang="en-US" sz="2800" dirty="0" smtClean="0">
                <a:solidFill>
                  <a:schemeClr val="tx1">
                    <a:lumMod val="65000"/>
                    <a:lumOff val="35000"/>
                  </a:schemeClr>
                </a:solidFill>
              </a:rPr>
              <a:t>guidance</a:t>
            </a:r>
            <a:endParaRPr lang="en-US" sz="2800" dirty="0">
              <a:solidFill>
                <a:schemeClr val="tx1">
                  <a:lumMod val="65000"/>
                  <a:lumOff val="35000"/>
                </a:schemeClr>
              </a:solidFill>
            </a:endParaRPr>
          </a:p>
        </p:txBody>
      </p:sp>
      <p:sp>
        <p:nvSpPr>
          <p:cNvPr id="26" name="Rectangle 25"/>
          <p:cNvSpPr/>
          <p:nvPr/>
        </p:nvSpPr>
        <p:spPr>
          <a:xfrm>
            <a:off x="374466" y="782103"/>
            <a:ext cx="10753059" cy="5878532"/>
          </a:xfrm>
          <a:prstGeom prst="rect">
            <a:avLst/>
          </a:prstGeom>
        </p:spPr>
        <p:txBody>
          <a:bodyPr wrap="square">
            <a:spAutoFit/>
          </a:bodyPr>
          <a:lstStyle/>
          <a:p>
            <a:r>
              <a:rPr lang="en-US" sz="3200" b="1" dirty="0" smtClean="0">
                <a:solidFill>
                  <a:schemeClr val="tx1">
                    <a:lumMod val="65000"/>
                    <a:lumOff val="35000"/>
                  </a:schemeClr>
                </a:solidFill>
                <a:ea typeface="Times New Roman" panose="02020603050405020304" pitchFamily="18" charset="0"/>
              </a:rPr>
              <a:t>What is needed to submit a subaward application?</a:t>
            </a:r>
          </a:p>
          <a:p>
            <a:pPr marL="285750" indent="-28575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See </a:t>
            </a:r>
            <a:r>
              <a:rPr lang="en-US" sz="2800" dirty="0">
                <a:solidFill>
                  <a:schemeClr val="tx1">
                    <a:lumMod val="65000"/>
                    <a:lumOff val="35000"/>
                  </a:schemeClr>
                </a:solidFill>
                <a:ea typeface="Times New Roman" panose="02020603050405020304" pitchFamily="18" charset="0"/>
              </a:rPr>
              <a:t>guidance </a:t>
            </a:r>
            <a:r>
              <a:rPr lang="en-US" sz="2800" dirty="0" smtClean="0">
                <a:solidFill>
                  <a:schemeClr val="tx1">
                    <a:lumMod val="65000"/>
                    <a:lumOff val="35000"/>
                  </a:schemeClr>
                </a:solidFill>
                <a:ea typeface="Times New Roman" panose="02020603050405020304" pitchFamily="18" charset="0"/>
              </a:rPr>
              <a:t>documents and templates at</a:t>
            </a:r>
          </a:p>
          <a:p>
            <a:r>
              <a:rPr lang="en-US" sz="2800" dirty="0" smtClean="0">
                <a:solidFill>
                  <a:schemeClr val="tx1">
                    <a:lumMod val="65000"/>
                    <a:lumOff val="35000"/>
                  </a:schemeClr>
                </a:solidFill>
                <a:ea typeface="Times New Roman" panose="02020603050405020304" pitchFamily="18" charset="0"/>
              </a:rPr>
              <a:t> </a:t>
            </a:r>
            <a:r>
              <a:rPr lang="en-US" sz="2800" dirty="0">
                <a:solidFill>
                  <a:schemeClr val="tx1">
                    <a:lumMod val="65000"/>
                    <a:lumOff val="35000"/>
                  </a:schemeClr>
                </a:solidFill>
                <a:ea typeface="Times New Roman" panose="02020603050405020304" pitchFamily="18" charset="0"/>
                <a:hlinkClick r:id="rId3"/>
              </a:rPr>
              <a:t>https://</a:t>
            </a:r>
            <a:r>
              <a:rPr lang="en-US" sz="2800" dirty="0" smtClean="0">
                <a:solidFill>
                  <a:schemeClr val="tx1">
                    <a:lumMod val="65000"/>
                    <a:lumOff val="35000"/>
                  </a:schemeClr>
                </a:solidFill>
                <a:ea typeface="Times New Roman" panose="02020603050405020304" pitchFamily="18" charset="0"/>
                <a:hlinkClick r:id="rId3"/>
              </a:rPr>
              <a:t>www.gulfconsortium.org/grant-resources</a:t>
            </a:r>
            <a:r>
              <a:rPr lang="en-US" sz="2800" dirty="0" smtClean="0">
                <a:solidFill>
                  <a:schemeClr val="tx1">
                    <a:lumMod val="65000"/>
                    <a:lumOff val="35000"/>
                  </a:schemeClr>
                </a:solidFill>
                <a:ea typeface="Times New Roman" panose="02020603050405020304" pitchFamily="18" charset="0"/>
              </a:rPr>
              <a:t> </a:t>
            </a:r>
          </a:p>
          <a:p>
            <a:pPr marL="285750" indent="-285750">
              <a:buFont typeface="Arial" panose="020B0604020202020204" pitchFamily="34" charset="0"/>
              <a:buChar char="•"/>
            </a:pPr>
            <a:r>
              <a:rPr lang="en-US" sz="2400" dirty="0" smtClean="0">
                <a:solidFill>
                  <a:schemeClr val="tx1">
                    <a:lumMod val="65000"/>
                    <a:lumOff val="35000"/>
                  </a:schemeClr>
                </a:solidFill>
                <a:ea typeface="Times New Roman" panose="02020603050405020304" pitchFamily="18" charset="0"/>
              </a:rPr>
              <a:t>Project Abstract</a:t>
            </a:r>
          </a:p>
          <a:p>
            <a:pPr marL="285750" indent="-285750">
              <a:buFont typeface="Arial" panose="020B0604020202020204" pitchFamily="34" charset="0"/>
              <a:buChar char="•"/>
            </a:pPr>
            <a:r>
              <a:rPr lang="en-US" sz="2400" dirty="0" smtClean="0">
                <a:solidFill>
                  <a:schemeClr val="tx1">
                    <a:lumMod val="65000"/>
                    <a:lumOff val="35000"/>
                  </a:schemeClr>
                </a:solidFill>
                <a:ea typeface="Times New Roman" panose="02020603050405020304" pitchFamily="18" charset="0"/>
              </a:rPr>
              <a:t>Project Narrative (BAS)</a:t>
            </a:r>
          </a:p>
          <a:p>
            <a:pPr marL="285750" indent="-285750">
              <a:buFont typeface="Arial" panose="020B0604020202020204" pitchFamily="34" charset="0"/>
              <a:buChar char="•"/>
            </a:pPr>
            <a:r>
              <a:rPr lang="en-US" sz="2400" dirty="0" smtClean="0">
                <a:solidFill>
                  <a:schemeClr val="tx1">
                    <a:lumMod val="65000"/>
                    <a:lumOff val="35000"/>
                  </a:schemeClr>
                </a:solidFill>
                <a:ea typeface="Times New Roman" panose="02020603050405020304" pitchFamily="18" charset="0"/>
              </a:rPr>
              <a:t>Budget Narrative</a:t>
            </a:r>
          </a:p>
          <a:p>
            <a:pPr marL="285750" indent="-285750">
              <a:buFont typeface="Arial" panose="020B0604020202020204" pitchFamily="34" charset="0"/>
              <a:buChar char="•"/>
            </a:pPr>
            <a:r>
              <a:rPr lang="en-US" sz="2400" dirty="0" smtClean="0">
                <a:solidFill>
                  <a:schemeClr val="tx1">
                    <a:lumMod val="65000"/>
                    <a:lumOff val="35000"/>
                  </a:schemeClr>
                </a:solidFill>
                <a:ea typeface="Times New Roman" panose="02020603050405020304" pitchFamily="18" charset="0"/>
              </a:rPr>
              <a:t>Budget Table (SF 424 object class categories)</a:t>
            </a:r>
          </a:p>
          <a:p>
            <a:pPr marL="285750" indent="-285750">
              <a:buFont typeface="Arial" panose="020B0604020202020204" pitchFamily="34" charset="0"/>
              <a:buChar char="•"/>
            </a:pPr>
            <a:r>
              <a:rPr lang="en-US" sz="2400" dirty="0" smtClean="0">
                <a:solidFill>
                  <a:schemeClr val="tx1">
                    <a:lumMod val="65000"/>
                    <a:lumOff val="35000"/>
                  </a:schemeClr>
                </a:solidFill>
                <a:ea typeface="Times New Roman" panose="02020603050405020304" pitchFamily="18" charset="0"/>
              </a:rPr>
              <a:t>Milestone information</a:t>
            </a:r>
          </a:p>
          <a:p>
            <a:pPr marL="285750" indent="-285750">
              <a:buFont typeface="Arial" panose="020B0604020202020204" pitchFamily="34" charset="0"/>
              <a:buChar char="•"/>
            </a:pPr>
            <a:r>
              <a:rPr lang="en-US" sz="2400" dirty="0" smtClean="0">
                <a:solidFill>
                  <a:schemeClr val="tx1">
                    <a:lumMod val="65000"/>
                    <a:lumOff val="35000"/>
                  </a:schemeClr>
                </a:solidFill>
                <a:ea typeface="Times New Roman" panose="02020603050405020304" pitchFamily="18" charset="0"/>
              </a:rPr>
              <a:t>Metrics information (</a:t>
            </a:r>
            <a:r>
              <a:rPr lang="en-US" sz="2400" dirty="0">
                <a:solidFill>
                  <a:schemeClr val="tx1">
                    <a:lumMod val="65000"/>
                    <a:lumOff val="35000"/>
                  </a:schemeClr>
                </a:solidFill>
                <a:ea typeface="Times New Roman" panose="02020603050405020304" pitchFamily="18" charset="0"/>
              </a:rPr>
              <a:t>BAS</a:t>
            </a:r>
            <a:r>
              <a:rPr lang="en-US" sz="2400" dirty="0" smtClean="0">
                <a:solidFill>
                  <a:schemeClr val="tx1">
                    <a:lumMod val="65000"/>
                    <a:lumOff val="35000"/>
                  </a:schemeClr>
                </a:solidFill>
                <a:ea typeface="Times New Roman" panose="02020603050405020304" pitchFamily="18" charset="0"/>
              </a:rPr>
              <a:t>)</a:t>
            </a:r>
          </a:p>
          <a:p>
            <a:pPr marL="285750" indent="-285750">
              <a:buFont typeface="Arial" panose="020B0604020202020204" pitchFamily="34" charset="0"/>
              <a:buChar char="•"/>
            </a:pPr>
            <a:r>
              <a:rPr lang="en-US" sz="2400" dirty="0" smtClean="0">
                <a:solidFill>
                  <a:schemeClr val="tx1">
                    <a:lumMod val="65000"/>
                    <a:lumOff val="35000"/>
                  </a:schemeClr>
                </a:solidFill>
                <a:ea typeface="Times New Roman" panose="02020603050405020304" pitchFamily="18" charset="0"/>
              </a:rPr>
              <a:t>Environmental Compliance Checklist</a:t>
            </a:r>
            <a:endParaRPr lang="en-US" sz="2400" b="1" dirty="0" smtClean="0">
              <a:solidFill>
                <a:schemeClr val="tx1">
                  <a:lumMod val="65000"/>
                  <a:lumOff val="35000"/>
                </a:schemeClr>
              </a:solidFill>
              <a:ea typeface="Times New Roman" panose="02020603050405020304" pitchFamily="18" charset="0"/>
            </a:endParaRPr>
          </a:p>
          <a:p>
            <a:pPr marL="285750" indent="-285750">
              <a:buFont typeface="Arial" panose="020B0604020202020204" pitchFamily="34" charset="0"/>
              <a:buChar char="•"/>
            </a:pPr>
            <a:r>
              <a:rPr lang="en-US" sz="2400" dirty="0" smtClean="0">
                <a:solidFill>
                  <a:schemeClr val="tx1">
                    <a:lumMod val="65000"/>
                    <a:lumOff val="35000"/>
                  </a:schemeClr>
                </a:solidFill>
                <a:ea typeface="Times New Roman" panose="02020603050405020304" pitchFamily="18" charset="0"/>
              </a:rPr>
              <a:t>Project Map</a:t>
            </a:r>
          </a:p>
          <a:p>
            <a:pPr marL="285750" indent="-285750">
              <a:buFont typeface="Arial" panose="020B0604020202020204" pitchFamily="34" charset="0"/>
              <a:buChar char="•"/>
            </a:pPr>
            <a:r>
              <a:rPr lang="en-US" sz="2400" dirty="0" smtClean="0">
                <a:solidFill>
                  <a:schemeClr val="tx1">
                    <a:lumMod val="65000"/>
                    <a:lumOff val="35000"/>
                  </a:schemeClr>
                </a:solidFill>
                <a:ea typeface="Times New Roman" panose="02020603050405020304" pitchFamily="18" charset="0"/>
              </a:rPr>
              <a:t>GIS shapefiles</a:t>
            </a:r>
          </a:p>
          <a:p>
            <a:pPr marL="285750" indent="-285750">
              <a:buFont typeface="Arial" panose="020B0604020202020204" pitchFamily="34" charset="0"/>
              <a:buChar char="•"/>
            </a:pPr>
            <a:r>
              <a:rPr lang="en-US" sz="2400" dirty="0" smtClean="0">
                <a:solidFill>
                  <a:schemeClr val="tx1">
                    <a:lumMod val="65000"/>
                    <a:lumOff val="35000"/>
                  </a:schemeClr>
                </a:solidFill>
                <a:ea typeface="Times New Roman" panose="02020603050405020304" pitchFamily="18" charset="0"/>
              </a:rPr>
              <a:t>Data Management Plan (BAS)</a:t>
            </a:r>
          </a:p>
          <a:p>
            <a:pPr marL="285750" indent="-285750">
              <a:buFont typeface="Arial" panose="020B0604020202020204" pitchFamily="34" charset="0"/>
              <a:buChar char="•"/>
            </a:pPr>
            <a:r>
              <a:rPr lang="en-US" sz="2400" dirty="0" smtClean="0">
                <a:solidFill>
                  <a:schemeClr val="tx1">
                    <a:lumMod val="65000"/>
                    <a:lumOff val="35000"/>
                  </a:schemeClr>
                </a:solidFill>
                <a:ea typeface="Times New Roman" panose="02020603050405020304" pitchFamily="18" charset="0"/>
              </a:rPr>
              <a:t>Observational Data Plan (</a:t>
            </a:r>
            <a:r>
              <a:rPr lang="en-US" sz="2400" dirty="0">
                <a:solidFill>
                  <a:schemeClr val="tx1">
                    <a:lumMod val="65000"/>
                    <a:lumOff val="35000"/>
                  </a:schemeClr>
                </a:solidFill>
                <a:ea typeface="Times New Roman" panose="02020603050405020304" pitchFamily="18" charset="0"/>
              </a:rPr>
              <a:t>BAS</a:t>
            </a:r>
            <a:r>
              <a:rPr lang="en-US" sz="2400" dirty="0" smtClean="0">
                <a:solidFill>
                  <a:schemeClr val="tx1">
                    <a:lumMod val="65000"/>
                    <a:lumOff val="35000"/>
                  </a:schemeClr>
                </a:solidFill>
                <a:ea typeface="Times New Roman" panose="02020603050405020304" pitchFamily="18" charset="0"/>
              </a:rPr>
              <a:t>)</a:t>
            </a:r>
          </a:p>
          <a:p>
            <a:pPr marL="285750" indent="-285750">
              <a:buFont typeface="Arial" panose="020B0604020202020204" pitchFamily="34" charset="0"/>
              <a:buChar char="•"/>
            </a:pPr>
            <a:r>
              <a:rPr lang="en-US" sz="2400" dirty="0" smtClean="0">
                <a:solidFill>
                  <a:schemeClr val="tx1">
                    <a:lumMod val="65000"/>
                    <a:lumOff val="35000"/>
                  </a:schemeClr>
                </a:solidFill>
                <a:ea typeface="Times New Roman" panose="02020603050405020304" pitchFamily="18" charset="0"/>
              </a:rPr>
              <a:t>Cash Drawdown Projection and Leveraged Funding form</a:t>
            </a:r>
            <a:endParaRPr lang="en-US" sz="2400" b="1" dirty="0">
              <a:solidFill>
                <a:schemeClr val="tx1">
                  <a:lumMod val="65000"/>
                  <a:lumOff val="35000"/>
                </a:schemeClr>
              </a:solidFill>
              <a:ea typeface="Times New Roman" panose="02020603050405020304" pitchFamily="18" charset="0"/>
            </a:endParaRPr>
          </a:p>
        </p:txBody>
      </p:sp>
    </p:spTree>
    <p:extLst>
      <p:ext uri="{BB962C8B-B14F-4D97-AF65-F5344CB8AC3E}">
        <p14:creationId xmlns:p14="http://schemas.microsoft.com/office/powerpoint/2010/main" val="41197973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777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8063" y="36576"/>
            <a:ext cx="1441524" cy="612648"/>
          </a:xfrm>
          <a:prstGeom prst="rect">
            <a:avLst/>
          </a:prstGeom>
        </p:spPr>
      </p:pic>
      <p:sp>
        <p:nvSpPr>
          <p:cNvPr id="10" name="Rectangle 9"/>
          <p:cNvSpPr/>
          <p:nvPr/>
        </p:nvSpPr>
        <p:spPr>
          <a:xfrm>
            <a:off x="137160" y="19734"/>
            <a:ext cx="10289102" cy="584775"/>
          </a:xfrm>
          <a:prstGeom prst="rect">
            <a:avLst/>
          </a:prstGeom>
        </p:spPr>
        <p:txBody>
          <a:bodyPr wrap="square">
            <a:spAutoFit/>
          </a:bodyPr>
          <a:lstStyle/>
          <a:p>
            <a:r>
              <a:rPr lang="en-US" sz="3200" dirty="0" smtClean="0">
                <a:solidFill>
                  <a:schemeClr val="tx1">
                    <a:lumMod val="65000"/>
                    <a:lumOff val="35000"/>
                  </a:schemeClr>
                </a:solidFill>
              </a:rPr>
              <a:t>Application Preparation – </a:t>
            </a:r>
            <a:r>
              <a:rPr lang="en-US" sz="2800" dirty="0" smtClean="0">
                <a:solidFill>
                  <a:schemeClr val="tx1">
                    <a:lumMod val="65000"/>
                    <a:lumOff val="35000"/>
                  </a:schemeClr>
                </a:solidFill>
              </a:rPr>
              <a:t>guidance</a:t>
            </a:r>
            <a:endParaRPr lang="en-US" sz="2800" dirty="0">
              <a:solidFill>
                <a:schemeClr val="tx1">
                  <a:lumMod val="65000"/>
                  <a:lumOff val="35000"/>
                </a:schemeClr>
              </a:solidFill>
            </a:endParaRPr>
          </a:p>
        </p:txBody>
      </p:sp>
      <p:sp>
        <p:nvSpPr>
          <p:cNvPr id="26" name="Rectangle 25"/>
          <p:cNvSpPr/>
          <p:nvPr/>
        </p:nvSpPr>
        <p:spPr>
          <a:xfrm>
            <a:off x="374466" y="782103"/>
            <a:ext cx="10753059" cy="1015663"/>
          </a:xfrm>
          <a:prstGeom prst="rect">
            <a:avLst/>
          </a:prstGeom>
        </p:spPr>
        <p:txBody>
          <a:bodyPr wrap="square">
            <a:spAutoFit/>
          </a:bodyPr>
          <a:lstStyle/>
          <a:p>
            <a:r>
              <a:rPr lang="en-US" sz="3200" b="1" dirty="0" smtClean="0">
                <a:solidFill>
                  <a:schemeClr val="tx1">
                    <a:lumMod val="65000"/>
                    <a:lumOff val="35000"/>
                  </a:schemeClr>
                </a:solidFill>
                <a:ea typeface="Times New Roman" panose="02020603050405020304" pitchFamily="18" charset="0"/>
              </a:rPr>
              <a:t>What is needed to submit a subaward application?</a:t>
            </a:r>
          </a:p>
          <a:p>
            <a:r>
              <a:rPr lang="en-US" sz="2800" dirty="0" smtClean="0">
                <a:solidFill>
                  <a:schemeClr val="tx1">
                    <a:lumMod val="65000"/>
                    <a:lumOff val="35000"/>
                  </a:schemeClr>
                </a:solidFill>
                <a:ea typeface="Times New Roman" panose="02020603050405020304" pitchFamily="18" charset="0"/>
                <a:hlinkClick r:id="rId3"/>
              </a:rPr>
              <a:t>https</a:t>
            </a:r>
            <a:r>
              <a:rPr lang="en-US" sz="2800" dirty="0">
                <a:solidFill>
                  <a:schemeClr val="tx1">
                    <a:lumMod val="65000"/>
                    <a:lumOff val="35000"/>
                  </a:schemeClr>
                </a:solidFill>
                <a:ea typeface="Times New Roman" panose="02020603050405020304" pitchFamily="18" charset="0"/>
                <a:hlinkClick r:id="rId3"/>
              </a:rPr>
              <a:t>://</a:t>
            </a:r>
            <a:r>
              <a:rPr lang="en-US" sz="2800" dirty="0" smtClean="0">
                <a:solidFill>
                  <a:schemeClr val="tx1">
                    <a:lumMod val="65000"/>
                    <a:lumOff val="35000"/>
                  </a:schemeClr>
                </a:solidFill>
                <a:ea typeface="Times New Roman" panose="02020603050405020304" pitchFamily="18" charset="0"/>
                <a:hlinkClick r:id="rId3"/>
              </a:rPr>
              <a:t>www.gulfconsortium.org/grant-resources</a:t>
            </a:r>
            <a:r>
              <a:rPr lang="en-US" sz="2800" dirty="0" smtClean="0">
                <a:solidFill>
                  <a:schemeClr val="tx1">
                    <a:lumMod val="65000"/>
                    <a:lumOff val="35000"/>
                  </a:schemeClr>
                </a:solidFill>
                <a:ea typeface="Times New Roman" panose="02020603050405020304" pitchFamily="18" charset="0"/>
              </a:rPr>
              <a:t> </a:t>
            </a:r>
          </a:p>
        </p:txBody>
      </p:sp>
      <p:pic>
        <p:nvPicPr>
          <p:cNvPr id="2" name="Picture 1"/>
          <p:cNvPicPr>
            <a:picLocks noChangeAspect="1"/>
          </p:cNvPicPr>
          <p:nvPr/>
        </p:nvPicPr>
        <p:blipFill rotWithShape="1">
          <a:blip r:embed="rId4"/>
          <a:srcRect r="38260"/>
          <a:stretch/>
        </p:blipFill>
        <p:spPr>
          <a:xfrm>
            <a:off x="6123671" y="2228656"/>
            <a:ext cx="5145154" cy="3723017"/>
          </a:xfrm>
          <a:prstGeom prst="rect">
            <a:avLst/>
          </a:prstGeom>
        </p:spPr>
      </p:pic>
      <p:sp>
        <p:nvSpPr>
          <p:cNvPr id="3" name="Rectangle 2"/>
          <p:cNvSpPr/>
          <p:nvPr/>
        </p:nvSpPr>
        <p:spPr>
          <a:xfrm>
            <a:off x="360535" y="2162626"/>
            <a:ext cx="5503934" cy="1692771"/>
          </a:xfrm>
          <a:prstGeom prst="rect">
            <a:avLst/>
          </a:prstGeom>
        </p:spPr>
        <p:txBody>
          <a:bodyPr wrap="square">
            <a:spAutoFit/>
          </a:bodyPr>
          <a:lstStyle/>
          <a:p>
            <a:r>
              <a:rPr lang="en-US" sz="4000" b="1" dirty="0" smtClean="0">
                <a:solidFill>
                  <a:schemeClr val="tx1">
                    <a:lumMod val="65000"/>
                    <a:lumOff val="35000"/>
                  </a:schemeClr>
                </a:solidFill>
                <a:ea typeface="Times New Roman" panose="02020603050405020304" pitchFamily="18" charset="0"/>
              </a:rPr>
              <a:t>Please use templates:</a:t>
            </a:r>
            <a:r>
              <a:rPr lang="en-US" sz="3200" b="1" dirty="0" smtClean="0">
                <a:solidFill>
                  <a:schemeClr val="tx1">
                    <a:lumMod val="65000"/>
                    <a:lumOff val="35000"/>
                  </a:schemeClr>
                </a:solidFill>
                <a:ea typeface="Times New Roman" panose="02020603050405020304" pitchFamily="18" charset="0"/>
              </a:rPr>
              <a:t> </a:t>
            </a:r>
            <a:r>
              <a:rPr lang="en-US" sz="3200" dirty="0" smtClean="0">
                <a:solidFill>
                  <a:schemeClr val="tx1">
                    <a:lumMod val="65000"/>
                    <a:lumOff val="35000"/>
                  </a:schemeClr>
                </a:solidFill>
                <a:ea typeface="Times New Roman" panose="02020603050405020304" pitchFamily="18" charset="0"/>
              </a:rPr>
              <a:t>more complete applications = less management cost </a:t>
            </a:r>
            <a:endParaRPr lang="en-US" sz="3200" dirty="0">
              <a:solidFill>
                <a:schemeClr val="tx1">
                  <a:lumMod val="65000"/>
                  <a:lumOff val="35000"/>
                </a:schemeClr>
              </a:solidFill>
              <a:ea typeface="Times New Roman" panose="02020603050405020304" pitchFamily="18" charset="0"/>
            </a:endParaRPr>
          </a:p>
        </p:txBody>
      </p:sp>
      <p:sp>
        <p:nvSpPr>
          <p:cNvPr id="12" name="Rectangle 11"/>
          <p:cNvSpPr/>
          <p:nvPr/>
        </p:nvSpPr>
        <p:spPr>
          <a:xfrm>
            <a:off x="374466" y="4214165"/>
            <a:ext cx="4373380" cy="2062103"/>
          </a:xfrm>
          <a:prstGeom prst="rect">
            <a:avLst/>
          </a:prstGeom>
        </p:spPr>
        <p:txBody>
          <a:bodyPr wrap="square">
            <a:spAutoFit/>
          </a:bodyPr>
          <a:lstStyle/>
          <a:p>
            <a:r>
              <a:rPr lang="en-US" sz="3200" b="1" dirty="0" smtClean="0">
                <a:solidFill>
                  <a:schemeClr val="tx1">
                    <a:lumMod val="65000"/>
                    <a:lumOff val="35000"/>
                  </a:schemeClr>
                </a:solidFill>
                <a:ea typeface="Times New Roman" panose="02020603050405020304" pitchFamily="18" charset="0"/>
              </a:rPr>
              <a:t>Save each of the blank templates; then save as project-specific name and fill them in</a:t>
            </a:r>
            <a:endParaRPr lang="en-US" sz="3200" b="1" dirty="0">
              <a:solidFill>
                <a:schemeClr val="tx1">
                  <a:lumMod val="65000"/>
                  <a:lumOff val="35000"/>
                </a:schemeClr>
              </a:solidFill>
              <a:ea typeface="Times New Roman" panose="02020603050405020304" pitchFamily="18" charset="0"/>
            </a:endParaRPr>
          </a:p>
        </p:txBody>
      </p:sp>
      <p:sp>
        <p:nvSpPr>
          <p:cNvPr id="13" name="Right Arrow 12"/>
          <p:cNvSpPr/>
          <p:nvPr/>
        </p:nvSpPr>
        <p:spPr>
          <a:xfrm rot="10800000">
            <a:off x="4598376" y="4743999"/>
            <a:ext cx="1368962" cy="747346"/>
          </a:xfrm>
          <a:prstGeom prst="rightArrow">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381300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777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8063" y="36576"/>
            <a:ext cx="1441524" cy="612648"/>
          </a:xfrm>
          <a:prstGeom prst="rect">
            <a:avLst/>
          </a:prstGeom>
        </p:spPr>
      </p:pic>
      <p:sp>
        <p:nvSpPr>
          <p:cNvPr id="10" name="Rectangle 9"/>
          <p:cNvSpPr/>
          <p:nvPr/>
        </p:nvSpPr>
        <p:spPr>
          <a:xfrm>
            <a:off x="137160" y="19734"/>
            <a:ext cx="10289102" cy="584775"/>
          </a:xfrm>
          <a:prstGeom prst="rect">
            <a:avLst/>
          </a:prstGeom>
        </p:spPr>
        <p:txBody>
          <a:bodyPr wrap="square">
            <a:spAutoFit/>
          </a:bodyPr>
          <a:lstStyle/>
          <a:p>
            <a:r>
              <a:rPr lang="en-US" sz="3200" dirty="0" smtClean="0">
                <a:solidFill>
                  <a:schemeClr val="tx1">
                    <a:lumMod val="65000"/>
                    <a:lumOff val="35000"/>
                  </a:schemeClr>
                </a:solidFill>
              </a:rPr>
              <a:t>Application Preparation – </a:t>
            </a:r>
            <a:r>
              <a:rPr lang="en-US" sz="2800" dirty="0" smtClean="0">
                <a:solidFill>
                  <a:schemeClr val="tx1">
                    <a:lumMod val="65000"/>
                    <a:lumOff val="35000"/>
                  </a:schemeClr>
                </a:solidFill>
              </a:rPr>
              <a:t>guidance</a:t>
            </a:r>
            <a:endParaRPr lang="en-US" sz="2800" dirty="0">
              <a:solidFill>
                <a:schemeClr val="tx1">
                  <a:lumMod val="65000"/>
                  <a:lumOff val="35000"/>
                </a:schemeClr>
              </a:solidFill>
            </a:endParaRPr>
          </a:p>
        </p:txBody>
      </p:sp>
      <p:sp>
        <p:nvSpPr>
          <p:cNvPr id="26" name="Rectangle 25"/>
          <p:cNvSpPr/>
          <p:nvPr/>
        </p:nvSpPr>
        <p:spPr>
          <a:xfrm>
            <a:off x="374466" y="910119"/>
            <a:ext cx="11143457" cy="1015663"/>
          </a:xfrm>
          <a:prstGeom prst="rect">
            <a:avLst/>
          </a:prstGeom>
        </p:spPr>
        <p:txBody>
          <a:bodyPr wrap="square">
            <a:spAutoFit/>
          </a:bodyPr>
          <a:lstStyle/>
          <a:p>
            <a:r>
              <a:rPr lang="en-US" sz="3200" b="1" dirty="0" smtClean="0">
                <a:solidFill>
                  <a:schemeClr val="tx1">
                    <a:lumMod val="65000"/>
                    <a:lumOff val="35000"/>
                  </a:schemeClr>
                </a:solidFill>
                <a:ea typeface="Times New Roman" panose="02020603050405020304" pitchFamily="18" charset="0"/>
              </a:rPr>
              <a:t>Environmental Compliance</a:t>
            </a:r>
            <a:endParaRPr lang="en-US" sz="3200" b="1" dirty="0">
              <a:solidFill>
                <a:schemeClr val="tx1">
                  <a:lumMod val="65000"/>
                  <a:lumOff val="35000"/>
                </a:schemeClr>
              </a:solidFill>
              <a:ea typeface="Times New Roman" panose="02020603050405020304" pitchFamily="18" charset="0"/>
            </a:endParaRPr>
          </a:p>
          <a:p>
            <a:pPr marL="457200" indent="-457200">
              <a:buFont typeface="Arial" panose="020B0604020202020204" pitchFamily="34" charset="0"/>
              <a:buChar char="•"/>
            </a:pPr>
            <a:endParaRPr lang="en-US" sz="2800" dirty="0">
              <a:solidFill>
                <a:schemeClr val="tx1">
                  <a:lumMod val="65000"/>
                  <a:lumOff val="35000"/>
                </a:schemeClr>
              </a:solidFill>
              <a:ea typeface="Times New Roman" panose="02020603050405020304"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val="1803729175"/>
              </p:ext>
            </p:extLst>
          </p:nvPr>
        </p:nvGraphicFramePr>
        <p:xfrm>
          <a:off x="374467" y="1482118"/>
          <a:ext cx="10502080" cy="5224272"/>
        </p:xfrm>
        <a:graphic>
          <a:graphicData uri="http://schemas.openxmlformats.org/drawingml/2006/table">
            <a:tbl>
              <a:tblPr firstRow="1" firstCol="1" bandRow="1">
                <a:tableStyleId>{F5AB1C69-6EDB-4FF4-983F-18BD219EF322}</a:tableStyleId>
              </a:tblPr>
              <a:tblGrid>
                <a:gridCol w="4200832">
                  <a:extLst>
                    <a:ext uri="{9D8B030D-6E8A-4147-A177-3AD203B41FA5}">
                      <a16:colId xmlns:a16="http://schemas.microsoft.com/office/drawing/2014/main" val="2168298011"/>
                    </a:ext>
                  </a:extLst>
                </a:gridCol>
                <a:gridCol w="2625520">
                  <a:extLst>
                    <a:ext uri="{9D8B030D-6E8A-4147-A177-3AD203B41FA5}">
                      <a16:colId xmlns:a16="http://schemas.microsoft.com/office/drawing/2014/main" val="3772388177"/>
                    </a:ext>
                  </a:extLst>
                </a:gridCol>
                <a:gridCol w="3675728">
                  <a:extLst>
                    <a:ext uri="{9D8B030D-6E8A-4147-A177-3AD203B41FA5}">
                      <a16:colId xmlns:a16="http://schemas.microsoft.com/office/drawing/2014/main" val="1467090456"/>
                    </a:ext>
                  </a:extLst>
                </a:gridCol>
              </a:tblGrid>
              <a:tr h="0">
                <a:tc>
                  <a:txBody>
                    <a:bodyPr/>
                    <a:lstStyle/>
                    <a:p>
                      <a:pPr marL="0" marR="0">
                        <a:lnSpc>
                          <a:spcPct val="115000"/>
                        </a:lnSpc>
                        <a:spcBef>
                          <a:spcPts val="0"/>
                        </a:spcBef>
                        <a:spcAft>
                          <a:spcPts val="0"/>
                        </a:spcAft>
                      </a:pPr>
                      <a:r>
                        <a:rPr lang="en-US" sz="1600" dirty="0">
                          <a:effectLst/>
                        </a:rPr>
                        <a:t>Environmental Requirement</a:t>
                      </a:r>
                      <a:endPar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dirty="0">
                          <a:effectLst/>
                        </a:rPr>
                        <a:t>Has the requirement been addressed?</a:t>
                      </a:r>
                      <a:endPar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a:effectLst/>
                        </a:rPr>
                        <a:t>Compliance Notes (e.g., status of application, permit number, etc.)</a:t>
                      </a:r>
                      <a:endParaRPr lang="en-US"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94694314"/>
                  </a:ext>
                </a:extLst>
              </a:tr>
              <a:tr h="274320">
                <a:tc>
                  <a:txBody>
                    <a:bodyPr/>
                    <a:lstStyle/>
                    <a:p>
                      <a:pPr marL="0" marR="0">
                        <a:lnSpc>
                          <a:spcPct val="107000"/>
                        </a:lnSpc>
                        <a:spcBef>
                          <a:spcPts val="0"/>
                        </a:spcBef>
                        <a:spcAft>
                          <a:spcPts val="800"/>
                        </a:spcAft>
                      </a:pPr>
                      <a:r>
                        <a:rPr lang="en-US" sz="1400" b="1">
                          <a:effectLst/>
                          <a:latin typeface="Calibri" panose="020F0502020204030204" pitchFamily="34" charset="0"/>
                          <a:ea typeface="Calibri" panose="020F0502020204030204" pitchFamily="34" charset="0"/>
                        </a:rPr>
                        <a:t>National Environmental Policy Act</a:t>
                      </a:r>
                      <a:endParaRPr lang="en-US" sz="14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lnSpc>
                          <a:spcPct val="107000"/>
                        </a:lnSpc>
                        <a:spcBef>
                          <a:spcPts val="0"/>
                        </a:spcBef>
                        <a:spcAft>
                          <a:spcPts val="800"/>
                        </a:spcAft>
                      </a:pPr>
                      <a:r>
                        <a:rPr lang="en-US" sz="1400">
                          <a:effectLst/>
                          <a:latin typeface="Calibri" panose="020F0502020204030204" pitchFamily="34" charset="0"/>
                          <a:ea typeface="Calibri" panose="020F0502020204030204" pitchFamily="34" charset="0"/>
                        </a:rPr>
                        <a:t>___ Yes  ___ No ___ N/A</a:t>
                      </a:r>
                    </a:p>
                  </a:txBody>
                  <a:tcPr marL="68580" marR="68580" marT="0" marB="0"/>
                </a:tc>
                <a:tc>
                  <a:txBody>
                    <a:bodyPr/>
                    <a:lstStyle/>
                    <a:p>
                      <a:pPr marL="0" marR="0" algn="ctr">
                        <a:lnSpc>
                          <a:spcPct val="107000"/>
                        </a:lnSpc>
                        <a:spcBef>
                          <a:spcPts val="0"/>
                        </a:spcBef>
                        <a:spcAft>
                          <a:spcPts val="800"/>
                        </a:spcAft>
                      </a:pPr>
                      <a:r>
                        <a:rPr lang="en-US" sz="1400" i="1">
                          <a:effectLst/>
                          <a:latin typeface="Calibri" panose="020F0502020204030204" pitchFamily="34" charset="0"/>
                          <a:ea typeface="Calibri" panose="020F0502020204030204" pitchFamily="34" charset="0"/>
                        </a:rPr>
                        <a:t> </a:t>
                      </a:r>
                      <a:endParaRPr lang="en-US" sz="14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3994108021"/>
                  </a:ext>
                </a:extLst>
              </a:tr>
              <a:tr h="274320">
                <a:tc>
                  <a:txBody>
                    <a:bodyPr/>
                    <a:lstStyle/>
                    <a:p>
                      <a:pPr marL="0" marR="0">
                        <a:lnSpc>
                          <a:spcPct val="107000"/>
                        </a:lnSpc>
                        <a:spcBef>
                          <a:spcPts val="0"/>
                        </a:spcBef>
                        <a:spcAft>
                          <a:spcPts val="800"/>
                        </a:spcAft>
                      </a:pPr>
                      <a:r>
                        <a:rPr lang="en-US" sz="1400" b="1">
                          <a:effectLst/>
                          <a:latin typeface="Calibri" panose="020F0502020204030204" pitchFamily="34" charset="0"/>
                          <a:ea typeface="Calibri" panose="020F0502020204030204" pitchFamily="34" charset="0"/>
                        </a:rPr>
                        <a:t>Endangered Species Act</a:t>
                      </a:r>
                      <a:endParaRPr lang="en-US" sz="14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lnSpc>
                          <a:spcPct val="107000"/>
                        </a:lnSpc>
                        <a:spcBef>
                          <a:spcPts val="0"/>
                        </a:spcBef>
                        <a:spcAft>
                          <a:spcPts val="800"/>
                        </a:spcAft>
                      </a:pPr>
                      <a:r>
                        <a:rPr lang="en-US" sz="1400">
                          <a:effectLst/>
                          <a:latin typeface="Calibri" panose="020F0502020204030204" pitchFamily="34" charset="0"/>
                          <a:ea typeface="Calibri" panose="020F0502020204030204" pitchFamily="34" charset="0"/>
                        </a:rPr>
                        <a:t>___ Yes  ___ No ___ N/A</a:t>
                      </a:r>
                    </a:p>
                  </a:txBody>
                  <a:tcPr marL="68580" marR="68580" marT="0" marB="0"/>
                </a:tc>
                <a:tc>
                  <a:txBody>
                    <a:bodyPr/>
                    <a:lstStyle/>
                    <a:p>
                      <a:pPr marL="0" marR="0" algn="ctr">
                        <a:lnSpc>
                          <a:spcPct val="107000"/>
                        </a:lnSpc>
                        <a:spcBef>
                          <a:spcPts val="0"/>
                        </a:spcBef>
                        <a:spcAft>
                          <a:spcPts val="800"/>
                        </a:spcAft>
                      </a:pPr>
                      <a:r>
                        <a:rPr lang="en-US" sz="1400" i="1">
                          <a:effectLst/>
                          <a:latin typeface="Calibri" panose="020F0502020204030204" pitchFamily="34" charset="0"/>
                          <a:ea typeface="Calibri" panose="020F0502020204030204" pitchFamily="34" charset="0"/>
                        </a:rPr>
                        <a:t> </a:t>
                      </a:r>
                      <a:endParaRPr lang="en-US" sz="14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3173994398"/>
                  </a:ext>
                </a:extLst>
              </a:tr>
              <a:tr h="274320">
                <a:tc>
                  <a:txBody>
                    <a:bodyPr/>
                    <a:lstStyle/>
                    <a:p>
                      <a:pPr marL="0" marR="0">
                        <a:lnSpc>
                          <a:spcPct val="107000"/>
                        </a:lnSpc>
                        <a:spcBef>
                          <a:spcPts val="0"/>
                        </a:spcBef>
                        <a:spcAft>
                          <a:spcPts val="800"/>
                        </a:spcAft>
                      </a:pPr>
                      <a:r>
                        <a:rPr lang="en-US" sz="1400" b="1">
                          <a:effectLst/>
                          <a:latin typeface="Calibri" panose="020F0502020204030204" pitchFamily="34" charset="0"/>
                          <a:ea typeface="Calibri" panose="020F0502020204030204" pitchFamily="34" charset="0"/>
                        </a:rPr>
                        <a:t>National Historic Preservation Act</a:t>
                      </a:r>
                      <a:endParaRPr lang="en-US" sz="14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lnSpc>
                          <a:spcPct val="107000"/>
                        </a:lnSpc>
                        <a:spcBef>
                          <a:spcPts val="0"/>
                        </a:spcBef>
                        <a:spcAft>
                          <a:spcPts val="800"/>
                        </a:spcAft>
                      </a:pPr>
                      <a:r>
                        <a:rPr lang="en-US" sz="1400">
                          <a:effectLst/>
                          <a:latin typeface="Calibri" panose="020F0502020204030204" pitchFamily="34" charset="0"/>
                          <a:ea typeface="Calibri" panose="020F0502020204030204" pitchFamily="34" charset="0"/>
                        </a:rPr>
                        <a:t>___ Yes  ___ No ___ N/A</a:t>
                      </a:r>
                    </a:p>
                  </a:txBody>
                  <a:tcPr marL="68580" marR="68580" marT="0" marB="0"/>
                </a:tc>
                <a:tc>
                  <a:txBody>
                    <a:bodyPr/>
                    <a:lstStyle/>
                    <a:p>
                      <a:pPr marL="0" marR="0" algn="ctr">
                        <a:lnSpc>
                          <a:spcPct val="107000"/>
                        </a:lnSpc>
                        <a:spcBef>
                          <a:spcPts val="0"/>
                        </a:spcBef>
                        <a:spcAft>
                          <a:spcPts val="800"/>
                        </a:spcAft>
                      </a:pPr>
                      <a:r>
                        <a:rPr lang="en-US" sz="1400" i="1">
                          <a:effectLst/>
                          <a:latin typeface="Calibri" panose="020F0502020204030204" pitchFamily="34" charset="0"/>
                          <a:ea typeface="Calibri" panose="020F0502020204030204" pitchFamily="34" charset="0"/>
                        </a:rPr>
                        <a:t> </a:t>
                      </a:r>
                      <a:endParaRPr lang="en-US" sz="14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2912250922"/>
                  </a:ext>
                </a:extLst>
              </a:tr>
              <a:tr h="274320">
                <a:tc>
                  <a:txBody>
                    <a:bodyPr/>
                    <a:lstStyle/>
                    <a:p>
                      <a:pPr marL="0" marR="0">
                        <a:lnSpc>
                          <a:spcPct val="107000"/>
                        </a:lnSpc>
                        <a:spcBef>
                          <a:spcPts val="0"/>
                        </a:spcBef>
                        <a:spcAft>
                          <a:spcPts val="800"/>
                        </a:spcAft>
                      </a:pPr>
                      <a:r>
                        <a:rPr lang="en-US" sz="1400" b="1">
                          <a:effectLst/>
                          <a:latin typeface="Calibri" panose="020F0502020204030204" pitchFamily="34" charset="0"/>
                          <a:ea typeface="Calibri" panose="020F0502020204030204" pitchFamily="34" charset="0"/>
                        </a:rPr>
                        <a:t>Magnuson-Stevens Act (Essential Fish Habitat)</a:t>
                      </a:r>
                      <a:endParaRPr lang="en-US" sz="14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lnSpc>
                          <a:spcPct val="107000"/>
                        </a:lnSpc>
                        <a:spcBef>
                          <a:spcPts val="0"/>
                        </a:spcBef>
                        <a:spcAft>
                          <a:spcPts val="800"/>
                        </a:spcAft>
                      </a:pPr>
                      <a:r>
                        <a:rPr lang="en-US" sz="1400">
                          <a:effectLst/>
                          <a:latin typeface="Calibri" panose="020F0502020204030204" pitchFamily="34" charset="0"/>
                          <a:ea typeface="Calibri" panose="020F0502020204030204" pitchFamily="34" charset="0"/>
                        </a:rPr>
                        <a:t>___ Yes  ___ No ___ N/A</a:t>
                      </a:r>
                    </a:p>
                  </a:txBody>
                  <a:tcPr marL="68580" marR="68580" marT="0" marB="0"/>
                </a:tc>
                <a:tc>
                  <a:txBody>
                    <a:bodyPr/>
                    <a:lstStyle/>
                    <a:p>
                      <a:pPr marL="0" marR="0" algn="ctr">
                        <a:lnSpc>
                          <a:spcPct val="107000"/>
                        </a:lnSpc>
                        <a:spcBef>
                          <a:spcPts val="0"/>
                        </a:spcBef>
                        <a:spcAft>
                          <a:spcPts val="800"/>
                        </a:spcAft>
                      </a:pPr>
                      <a:r>
                        <a:rPr lang="en-US" sz="1400" i="1">
                          <a:effectLst/>
                          <a:latin typeface="Calibri" panose="020F0502020204030204" pitchFamily="34" charset="0"/>
                          <a:ea typeface="Calibri" panose="020F0502020204030204" pitchFamily="34" charset="0"/>
                        </a:rPr>
                        <a:t> </a:t>
                      </a:r>
                      <a:endParaRPr lang="en-US" sz="14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442989533"/>
                  </a:ext>
                </a:extLst>
              </a:tr>
              <a:tr h="274320">
                <a:tc>
                  <a:txBody>
                    <a:bodyPr/>
                    <a:lstStyle/>
                    <a:p>
                      <a:pPr marL="0" marR="0">
                        <a:lnSpc>
                          <a:spcPct val="107000"/>
                        </a:lnSpc>
                        <a:spcBef>
                          <a:spcPts val="0"/>
                        </a:spcBef>
                        <a:spcAft>
                          <a:spcPts val="800"/>
                        </a:spcAft>
                      </a:pPr>
                      <a:r>
                        <a:rPr lang="en-US" sz="1400" b="1">
                          <a:effectLst/>
                          <a:latin typeface="Calibri" panose="020F0502020204030204" pitchFamily="34" charset="0"/>
                          <a:ea typeface="Calibri" panose="020F0502020204030204" pitchFamily="34" charset="0"/>
                        </a:rPr>
                        <a:t>Fish and Wildlife Coordination Act</a:t>
                      </a:r>
                      <a:endParaRPr lang="en-US" sz="14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lnSpc>
                          <a:spcPct val="107000"/>
                        </a:lnSpc>
                        <a:spcBef>
                          <a:spcPts val="0"/>
                        </a:spcBef>
                        <a:spcAft>
                          <a:spcPts val="800"/>
                        </a:spcAft>
                      </a:pPr>
                      <a:r>
                        <a:rPr lang="en-US" sz="1400">
                          <a:effectLst/>
                          <a:latin typeface="Calibri" panose="020F0502020204030204" pitchFamily="34" charset="0"/>
                          <a:ea typeface="Calibri" panose="020F0502020204030204" pitchFamily="34" charset="0"/>
                        </a:rPr>
                        <a:t>___ Yes  ___ No ___ N/A</a:t>
                      </a:r>
                    </a:p>
                  </a:txBody>
                  <a:tcPr marL="68580" marR="68580" marT="0" marB="0"/>
                </a:tc>
                <a:tc>
                  <a:txBody>
                    <a:bodyPr/>
                    <a:lstStyle/>
                    <a:p>
                      <a:pPr marL="0" marR="0" algn="ctr">
                        <a:lnSpc>
                          <a:spcPct val="107000"/>
                        </a:lnSpc>
                        <a:spcBef>
                          <a:spcPts val="0"/>
                        </a:spcBef>
                        <a:spcAft>
                          <a:spcPts val="800"/>
                        </a:spcAft>
                      </a:pPr>
                      <a:r>
                        <a:rPr lang="en-US" sz="1400" i="1">
                          <a:effectLst/>
                          <a:latin typeface="Calibri" panose="020F0502020204030204" pitchFamily="34" charset="0"/>
                          <a:ea typeface="Calibri" panose="020F0502020204030204" pitchFamily="34" charset="0"/>
                        </a:rPr>
                        <a:t> </a:t>
                      </a:r>
                      <a:endParaRPr lang="en-US" sz="14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858461905"/>
                  </a:ext>
                </a:extLst>
              </a:tr>
              <a:tr h="274320">
                <a:tc>
                  <a:txBody>
                    <a:bodyPr/>
                    <a:lstStyle/>
                    <a:p>
                      <a:pPr marL="0" marR="0">
                        <a:lnSpc>
                          <a:spcPct val="107000"/>
                        </a:lnSpc>
                        <a:spcBef>
                          <a:spcPts val="0"/>
                        </a:spcBef>
                        <a:spcAft>
                          <a:spcPts val="800"/>
                        </a:spcAft>
                      </a:pPr>
                      <a:r>
                        <a:rPr lang="en-US" sz="1400" b="1">
                          <a:effectLst/>
                          <a:latin typeface="Calibri" panose="020F0502020204030204" pitchFamily="34" charset="0"/>
                          <a:ea typeface="Calibri" panose="020F0502020204030204" pitchFamily="34" charset="0"/>
                        </a:rPr>
                        <a:t>Coastal Zone Management Act</a:t>
                      </a:r>
                      <a:endParaRPr lang="en-US" sz="14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lnSpc>
                          <a:spcPct val="107000"/>
                        </a:lnSpc>
                        <a:spcBef>
                          <a:spcPts val="0"/>
                        </a:spcBef>
                        <a:spcAft>
                          <a:spcPts val="800"/>
                        </a:spcAft>
                      </a:pPr>
                      <a:r>
                        <a:rPr lang="en-US" sz="1400">
                          <a:effectLst/>
                          <a:latin typeface="Calibri" panose="020F0502020204030204" pitchFamily="34" charset="0"/>
                          <a:ea typeface="Calibri" panose="020F0502020204030204" pitchFamily="34" charset="0"/>
                        </a:rPr>
                        <a:t>___ Yes  ___ No ___ N/A</a:t>
                      </a:r>
                    </a:p>
                  </a:txBody>
                  <a:tcPr marL="68580" marR="68580" marT="0" marB="0"/>
                </a:tc>
                <a:tc>
                  <a:txBody>
                    <a:bodyPr/>
                    <a:lstStyle/>
                    <a:p>
                      <a:pPr marL="0" marR="0" algn="ctr">
                        <a:lnSpc>
                          <a:spcPct val="107000"/>
                        </a:lnSpc>
                        <a:spcBef>
                          <a:spcPts val="0"/>
                        </a:spcBef>
                        <a:spcAft>
                          <a:spcPts val="800"/>
                        </a:spcAft>
                      </a:pPr>
                      <a:r>
                        <a:rPr lang="en-US" sz="1400" i="1">
                          <a:effectLst/>
                          <a:latin typeface="Calibri" panose="020F0502020204030204" pitchFamily="34" charset="0"/>
                          <a:ea typeface="Calibri" panose="020F0502020204030204" pitchFamily="34" charset="0"/>
                        </a:rPr>
                        <a:t> </a:t>
                      </a:r>
                      <a:endParaRPr lang="en-US" sz="14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48281519"/>
                  </a:ext>
                </a:extLst>
              </a:tr>
              <a:tr h="274320">
                <a:tc>
                  <a:txBody>
                    <a:bodyPr/>
                    <a:lstStyle/>
                    <a:p>
                      <a:pPr marL="0" marR="0">
                        <a:lnSpc>
                          <a:spcPct val="107000"/>
                        </a:lnSpc>
                        <a:spcBef>
                          <a:spcPts val="0"/>
                        </a:spcBef>
                        <a:spcAft>
                          <a:spcPts val="800"/>
                        </a:spcAft>
                      </a:pPr>
                      <a:r>
                        <a:rPr lang="en-US" sz="1400" b="1" dirty="0">
                          <a:effectLst/>
                          <a:latin typeface="Calibri" panose="020F0502020204030204" pitchFamily="34" charset="0"/>
                          <a:ea typeface="Calibri" panose="020F0502020204030204" pitchFamily="34" charset="0"/>
                        </a:rPr>
                        <a:t>Coastal Barrier Resources Act</a:t>
                      </a:r>
                      <a:endParaRPr lang="en-US" sz="14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lnSpc>
                          <a:spcPct val="107000"/>
                        </a:lnSpc>
                        <a:spcBef>
                          <a:spcPts val="0"/>
                        </a:spcBef>
                        <a:spcAft>
                          <a:spcPts val="800"/>
                        </a:spcAft>
                      </a:pPr>
                      <a:r>
                        <a:rPr lang="en-US" sz="1400">
                          <a:effectLst/>
                          <a:latin typeface="Calibri" panose="020F0502020204030204" pitchFamily="34" charset="0"/>
                          <a:ea typeface="Calibri" panose="020F0502020204030204" pitchFamily="34" charset="0"/>
                        </a:rPr>
                        <a:t>___ Yes  ___ No ___ N/A </a:t>
                      </a:r>
                    </a:p>
                  </a:txBody>
                  <a:tcPr marL="68580" marR="68580" marT="0" marB="0"/>
                </a:tc>
                <a:tc>
                  <a:txBody>
                    <a:bodyPr/>
                    <a:lstStyle/>
                    <a:p>
                      <a:pPr marL="0" marR="0" algn="ctr">
                        <a:lnSpc>
                          <a:spcPct val="107000"/>
                        </a:lnSpc>
                        <a:spcBef>
                          <a:spcPts val="0"/>
                        </a:spcBef>
                        <a:spcAft>
                          <a:spcPts val="800"/>
                        </a:spcAft>
                      </a:pPr>
                      <a:r>
                        <a:rPr lang="en-US" sz="1400" i="1">
                          <a:effectLst/>
                          <a:latin typeface="Calibri" panose="020F0502020204030204" pitchFamily="34" charset="0"/>
                          <a:ea typeface="Calibri" panose="020F0502020204030204" pitchFamily="34" charset="0"/>
                        </a:rPr>
                        <a:t> </a:t>
                      </a:r>
                      <a:endParaRPr lang="en-US" sz="14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4001819728"/>
                  </a:ext>
                </a:extLst>
              </a:tr>
              <a:tr h="274320">
                <a:tc>
                  <a:txBody>
                    <a:bodyPr/>
                    <a:lstStyle/>
                    <a:p>
                      <a:pPr marL="0" marR="0">
                        <a:lnSpc>
                          <a:spcPct val="107000"/>
                        </a:lnSpc>
                        <a:spcBef>
                          <a:spcPts val="0"/>
                        </a:spcBef>
                        <a:spcAft>
                          <a:spcPts val="800"/>
                        </a:spcAft>
                      </a:pPr>
                      <a:r>
                        <a:rPr lang="en-US" sz="1400" b="1">
                          <a:effectLst/>
                          <a:latin typeface="Calibri" panose="020F0502020204030204" pitchFamily="34" charset="0"/>
                          <a:ea typeface="Calibri" panose="020F0502020204030204" pitchFamily="34" charset="0"/>
                        </a:rPr>
                        <a:t>Farmland Protection Policy Act</a:t>
                      </a:r>
                      <a:endParaRPr lang="en-US" sz="14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lnSpc>
                          <a:spcPct val="107000"/>
                        </a:lnSpc>
                        <a:spcBef>
                          <a:spcPts val="0"/>
                        </a:spcBef>
                        <a:spcAft>
                          <a:spcPts val="800"/>
                        </a:spcAft>
                      </a:pPr>
                      <a:r>
                        <a:rPr lang="en-US" sz="1400">
                          <a:effectLst/>
                          <a:latin typeface="Calibri" panose="020F0502020204030204" pitchFamily="34" charset="0"/>
                          <a:ea typeface="Calibri" panose="020F0502020204030204" pitchFamily="34" charset="0"/>
                        </a:rPr>
                        <a:t>___ Yes  ___ No ___ N/A</a:t>
                      </a:r>
                    </a:p>
                  </a:txBody>
                  <a:tcPr marL="68580" marR="68580" marT="0" marB="0"/>
                </a:tc>
                <a:tc>
                  <a:txBody>
                    <a:bodyPr/>
                    <a:lstStyle/>
                    <a:p>
                      <a:pPr marL="0" marR="0" algn="ctr">
                        <a:lnSpc>
                          <a:spcPct val="107000"/>
                        </a:lnSpc>
                        <a:spcBef>
                          <a:spcPts val="0"/>
                        </a:spcBef>
                        <a:spcAft>
                          <a:spcPts val="800"/>
                        </a:spcAft>
                      </a:pPr>
                      <a:r>
                        <a:rPr lang="en-US" sz="1400" i="1">
                          <a:effectLst/>
                          <a:latin typeface="Calibri" panose="020F0502020204030204" pitchFamily="34" charset="0"/>
                          <a:ea typeface="Calibri" panose="020F0502020204030204" pitchFamily="34" charset="0"/>
                        </a:rPr>
                        <a:t> </a:t>
                      </a:r>
                      <a:endParaRPr lang="en-US" sz="14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2985740417"/>
                  </a:ext>
                </a:extLst>
              </a:tr>
              <a:tr h="274320">
                <a:tc>
                  <a:txBody>
                    <a:bodyPr/>
                    <a:lstStyle/>
                    <a:p>
                      <a:pPr marL="0" marR="0">
                        <a:lnSpc>
                          <a:spcPct val="107000"/>
                        </a:lnSpc>
                        <a:spcBef>
                          <a:spcPts val="0"/>
                        </a:spcBef>
                        <a:spcAft>
                          <a:spcPts val="800"/>
                        </a:spcAft>
                      </a:pPr>
                      <a:r>
                        <a:rPr lang="en-US" sz="1400" b="1">
                          <a:effectLst/>
                          <a:latin typeface="Calibri" panose="020F0502020204030204" pitchFamily="34" charset="0"/>
                          <a:ea typeface="Calibri" panose="020F0502020204030204" pitchFamily="34" charset="0"/>
                        </a:rPr>
                        <a:t>Clean Water Act Section 404</a:t>
                      </a:r>
                      <a:endParaRPr lang="en-US" sz="14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lnSpc>
                          <a:spcPct val="107000"/>
                        </a:lnSpc>
                        <a:spcBef>
                          <a:spcPts val="0"/>
                        </a:spcBef>
                        <a:spcAft>
                          <a:spcPts val="800"/>
                        </a:spcAft>
                      </a:pPr>
                      <a:r>
                        <a:rPr lang="en-US" sz="1400">
                          <a:effectLst/>
                          <a:latin typeface="Calibri" panose="020F0502020204030204" pitchFamily="34" charset="0"/>
                          <a:ea typeface="Calibri" panose="020F0502020204030204" pitchFamily="34" charset="0"/>
                        </a:rPr>
                        <a:t>___ Yes  ___ No ___ N/A</a:t>
                      </a:r>
                    </a:p>
                  </a:txBody>
                  <a:tcPr marL="68580" marR="68580" marT="0" marB="0"/>
                </a:tc>
                <a:tc>
                  <a:txBody>
                    <a:bodyPr/>
                    <a:lstStyle/>
                    <a:p>
                      <a:pPr marL="0" marR="0" algn="ctr">
                        <a:lnSpc>
                          <a:spcPct val="107000"/>
                        </a:lnSpc>
                        <a:spcBef>
                          <a:spcPts val="0"/>
                        </a:spcBef>
                        <a:spcAft>
                          <a:spcPts val="800"/>
                        </a:spcAft>
                      </a:pPr>
                      <a:r>
                        <a:rPr lang="en-US" sz="1400" i="1">
                          <a:effectLst/>
                          <a:latin typeface="Calibri" panose="020F0502020204030204" pitchFamily="34" charset="0"/>
                          <a:ea typeface="Calibri" panose="020F0502020204030204" pitchFamily="34" charset="0"/>
                        </a:rPr>
                        <a:t> </a:t>
                      </a:r>
                      <a:endParaRPr lang="en-US" sz="14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627600254"/>
                  </a:ext>
                </a:extLst>
              </a:tr>
              <a:tr h="274320">
                <a:tc>
                  <a:txBody>
                    <a:bodyPr/>
                    <a:lstStyle/>
                    <a:p>
                      <a:pPr marL="0" marR="0">
                        <a:lnSpc>
                          <a:spcPct val="107000"/>
                        </a:lnSpc>
                        <a:spcBef>
                          <a:spcPts val="0"/>
                        </a:spcBef>
                        <a:spcAft>
                          <a:spcPts val="800"/>
                        </a:spcAft>
                      </a:pPr>
                      <a:r>
                        <a:rPr lang="en-US" sz="1400" b="1">
                          <a:effectLst/>
                          <a:latin typeface="Calibri" panose="020F0502020204030204" pitchFamily="34" charset="0"/>
                          <a:ea typeface="Calibri" panose="020F0502020204030204" pitchFamily="34" charset="0"/>
                        </a:rPr>
                        <a:t>Clean Water Act Section 401</a:t>
                      </a:r>
                      <a:endParaRPr lang="en-US" sz="14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lnSpc>
                          <a:spcPct val="107000"/>
                        </a:lnSpc>
                        <a:spcBef>
                          <a:spcPts val="0"/>
                        </a:spcBef>
                        <a:spcAft>
                          <a:spcPts val="800"/>
                        </a:spcAft>
                      </a:pPr>
                      <a:r>
                        <a:rPr lang="en-US" sz="1400">
                          <a:effectLst/>
                          <a:latin typeface="Calibri" panose="020F0502020204030204" pitchFamily="34" charset="0"/>
                          <a:ea typeface="Calibri" panose="020F0502020204030204" pitchFamily="34" charset="0"/>
                        </a:rPr>
                        <a:t>___ Yes  ___ No ___ N/A</a:t>
                      </a:r>
                    </a:p>
                  </a:txBody>
                  <a:tcPr marL="68580" marR="68580" marT="0" marB="0"/>
                </a:tc>
                <a:tc>
                  <a:txBody>
                    <a:bodyPr/>
                    <a:lstStyle/>
                    <a:p>
                      <a:pPr marL="0" marR="0" algn="ctr">
                        <a:lnSpc>
                          <a:spcPct val="107000"/>
                        </a:lnSpc>
                        <a:spcBef>
                          <a:spcPts val="0"/>
                        </a:spcBef>
                        <a:spcAft>
                          <a:spcPts val="800"/>
                        </a:spcAft>
                      </a:pPr>
                      <a:r>
                        <a:rPr lang="en-US" sz="1400" i="1">
                          <a:effectLst/>
                          <a:latin typeface="Calibri" panose="020F0502020204030204" pitchFamily="34" charset="0"/>
                          <a:ea typeface="Calibri" panose="020F0502020204030204" pitchFamily="34" charset="0"/>
                        </a:rPr>
                        <a:t> </a:t>
                      </a:r>
                      <a:endParaRPr lang="en-US" sz="14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413106457"/>
                  </a:ext>
                </a:extLst>
              </a:tr>
              <a:tr h="274320">
                <a:tc>
                  <a:txBody>
                    <a:bodyPr/>
                    <a:lstStyle/>
                    <a:p>
                      <a:pPr marL="0" marR="0">
                        <a:lnSpc>
                          <a:spcPct val="107000"/>
                        </a:lnSpc>
                        <a:spcBef>
                          <a:spcPts val="0"/>
                        </a:spcBef>
                        <a:spcAft>
                          <a:spcPts val="800"/>
                        </a:spcAft>
                      </a:pPr>
                      <a:r>
                        <a:rPr lang="en-US" sz="1400" b="1">
                          <a:effectLst/>
                          <a:latin typeface="Calibri" panose="020F0502020204030204" pitchFamily="34" charset="0"/>
                          <a:ea typeface="Calibri" panose="020F0502020204030204" pitchFamily="34" charset="0"/>
                        </a:rPr>
                        <a:t>River and Harbors Act Section 10</a:t>
                      </a:r>
                      <a:endParaRPr lang="en-US" sz="14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lnSpc>
                          <a:spcPct val="107000"/>
                        </a:lnSpc>
                        <a:spcBef>
                          <a:spcPts val="0"/>
                        </a:spcBef>
                        <a:spcAft>
                          <a:spcPts val="800"/>
                        </a:spcAft>
                      </a:pPr>
                      <a:r>
                        <a:rPr lang="en-US" sz="1400">
                          <a:effectLst/>
                          <a:latin typeface="Calibri" panose="020F0502020204030204" pitchFamily="34" charset="0"/>
                          <a:ea typeface="Calibri" panose="020F0502020204030204" pitchFamily="34" charset="0"/>
                        </a:rPr>
                        <a:t>___ Yes  ___ No ___ N/A </a:t>
                      </a:r>
                    </a:p>
                  </a:txBody>
                  <a:tcPr marL="68580" marR="68580" marT="0" marB="0"/>
                </a:tc>
                <a:tc>
                  <a:txBody>
                    <a:bodyPr/>
                    <a:lstStyle/>
                    <a:p>
                      <a:pPr marL="0" marR="0" algn="ctr">
                        <a:lnSpc>
                          <a:spcPct val="107000"/>
                        </a:lnSpc>
                        <a:spcBef>
                          <a:spcPts val="0"/>
                        </a:spcBef>
                        <a:spcAft>
                          <a:spcPts val="800"/>
                        </a:spcAft>
                      </a:pPr>
                      <a:r>
                        <a:rPr lang="en-US" sz="1400" i="1">
                          <a:effectLst/>
                          <a:latin typeface="Calibri" panose="020F0502020204030204" pitchFamily="34" charset="0"/>
                          <a:ea typeface="Calibri" panose="020F0502020204030204" pitchFamily="34" charset="0"/>
                        </a:rPr>
                        <a:t> </a:t>
                      </a:r>
                      <a:endParaRPr lang="en-US" sz="14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594995763"/>
                  </a:ext>
                </a:extLst>
              </a:tr>
              <a:tr h="274320">
                <a:tc>
                  <a:txBody>
                    <a:bodyPr/>
                    <a:lstStyle/>
                    <a:p>
                      <a:pPr marL="0" marR="0">
                        <a:lnSpc>
                          <a:spcPct val="107000"/>
                        </a:lnSpc>
                        <a:spcBef>
                          <a:spcPts val="0"/>
                        </a:spcBef>
                        <a:spcAft>
                          <a:spcPts val="800"/>
                        </a:spcAft>
                      </a:pPr>
                      <a:r>
                        <a:rPr lang="en-US" sz="1400" b="1">
                          <a:effectLst/>
                          <a:latin typeface="Calibri" panose="020F0502020204030204" pitchFamily="34" charset="0"/>
                          <a:ea typeface="Calibri" panose="020F0502020204030204" pitchFamily="34" charset="0"/>
                        </a:rPr>
                        <a:t>Marine Protection, Research and Sanctuaries Act</a:t>
                      </a:r>
                      <a:endParaRPr lang="en-US" sz="14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lnSpc>
                          <a:spcPct val="107000"/>
                        </a:lnSpc>
                        <a:spcBef>
                          <a:spcPts val="0"/>
                        </a:spcBef>
                        <a:spcAft>
                          <a:spcPts val="800"/>
                        </a:spcAft>
                      </a:pPr>
                      <a:r>
                        <a:rPr lang="en-US" sz="1400">
                          <a:effectLst/>
                          <a:latin typeface="Calibri" panose="020F0502020204030204" pitchFamily="34" charset="0"/>
                          <a:ea typeface="Calibri" panose="020F0502020204030204" pitchFamily="34" charset="0"/>
                        </a:rPr>
                        <a:t>___ Yes  ___ No ___ N/A</a:t>
                      </a:r>
                    </a:p>
                  </a:txBody>
                  <a:tcPr marL="68580" marR="68580" marT="0" marB="0"/>
                </a:tc>
                <a:tc>
                  <a:txBody>
                    <a:bodyPr/>
                    <a:lstStyle/>
                    <a:p>
                      <a:pPr marL="0" marR="0" algn="ctr">
                        <a:lnSpc>
                          <a:spcPct val="107000"/>
                        </a:lnSpc>
                        <a:spcBef>
                          <a:spcPts val="0"/>
                        </a:spcBef>
                        <a:spcAft>
                          <a:spcPts val="800"/>
                        </a:spcAft>
                      </a:pPr>
                      <a:r>
                        <a:rPr lang="en-US" sz="1400" i="1">
                          <a:effectLst/>
                          <a:latin typeface="Calibri" panose="020F0502020204030204" pitchFamily="34" charset="0"/>
                          <a:ea typeface="Calibri" panose="020F0502020204030204" pitchFamily="34" charset="0"/>
                        </a:rPr>
                        <a:t> </a:t>
                      </a:r>
                      <a:endParaRPr lang="en-US" sz="14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787381427"/>
                  </a:ext>
                </a:extLst>
              </a:tr>
              <a:tr h="274320">
                <a:tc>
                  <a:txBody>
                    <a:bodyPr/>
                    <a:lstStyle/>
                    <a:p>
                      <a:pPr marL="0" marR="0">
                        <a:lnSpc>
                          <a:spcPct val="107000"/>
                        </a:lnSpc>
                        <a:spcBef>
                          <a:spcPts val="0"/>
                        </a:spcBef>
                        <a:spcAft>
                          <a:spcPts val="800"/>
                        </a:spcAft>
                      </a:pPr>
                      <a:r>
                        <a:rPr lang="en-US" sz="1400" b="1">
                          <a:effectLst/>
                          <a:latin typeface="Calibri" panose="020F0502020204030204" pitchFamily="34" charset="0"/>
                          <a:ea typeface="Calibri" panose="020F0502020204030204" pitchFamily="34" charset="0"/>
                        </a:rPr>
                        <a:t>Marine Mammal Protection Act</a:t>
                      </a:r>
                      <a:endParaRPr lang="en-US" sz="14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lnSpc>
                          <a:spcPct val="107000"/>
                        </a:lnSpc>
                        <a:spcBef>
                          <a:spcPts val="0"/>
                        </a:spcBef>
                        <a:spcAft>
                          <a:spcPts val="800"/>
                        </a:spcAft>
                      </a:pPr>
                      <a:r>
                        <a:rPr lang="en-US" sz="1400">
                          <a:effectLst/>
                          <a:latin typeface="Calibri" panose="020F0502020204030204" pitchFamily="34" charset="0"/>
                          <a:ea typeface="Calibri" panose="020F0502020204030204" pitchFamily="34" charset="0"/>
                        </a:rPr>
                        <a:t>___ Yes  ___ No ___ N/A</a:t>
                      </a:r>
                    </a:p>
                  </a:txBody>
                  <a:tcPr marL="68580" marR="68580" marT="0" marB="0"/>
                </a:tc>
                <a:tc>
                  <a:txBody>
                    <a:bodyPr/>
                    <a:lstStyle/>
                    <a:p>
                      <a:pPr marL="0" marR="0" algn="ctr">
                        <a:lnSpc>
                          <a:spcPct val="107000"/>
                        </a:lnSpc>
                        <a:spcBef>
                          <a:spcPts val="0"/>
                        </a:spcBef>
                        <a:spcAft>
                          <a:spcPts val="800"/>
                        </a:spcAft>
                      </a:pPr>
                      <a:r>
                        <a:rPr lang="en-US" sz="1400" i="1">
                          <a:effectLst/>
                          <a:latin typeface="Calibri" panose="020F0502020204030204" pitchFamily="34" charset="0"/>
                          <a:ea typeface="Calibri" panose="020F0502020204030204" pitchFamily="34" charset="0"/>
                        </a:rPr>
                        <a:t> </a:t>
                      </a:r>
                      <a:endParaRPr lang="en-US" sz="14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456130007"/>
                  </a:ext>
                </a:extLst>
              </a:tr>
              <a:tr h="274320">
                <a:tc>
                  <a:txBody>
                    <a:bodyPr/>
                    <a:lstStyle/>
                    <a:p>
                      <a:pPr marL="0" marR="0">
                        <a:lnSpc>
                          <a:spcPct val="107000"/>
                        </a:lnSpc>
                        <a:spcBef>
                          <a:spcPts val="0"/>
                        </a:spcBef>
                        <a:spcAft>
                          <a:spcPts val="800"/>
                        </a:spcAft>
                      </a:pPr>
                      <a:r>
                        <a:rPr lang="en-US" sz="1400" b="1">
                          <a:effectLst/>
                          <a:latin typeface="Calibri" panose="020F0502020204030204" pitchFamily="34" charset="0"/>
                          <a:ea typeface="Calibri" panose="020F0502020204030204" pitchFamily="34" charset="0"/>
                        </a:rPr>
                        <a:t>National Marine Sanctuaries Act</a:t>
                      </a:r>
                      <a:endParaRPr lang="en-US" sz="14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lnSpc>
                          <a:spcPct val="107000"/>
                        </a:lnSpc>
                        <a:spcBef>
                          <a:spcPts val="0"/>
                        </a:spcBef>
                        <a:spcAft>
                          <a:spcPts val="800"/>
                        </a:spcAft>
                      </a:pPr>
                      <a:r>
                        <a:rPr lang="en-US" sz="1400">
                          <a:effectLst/>
                          <a:latin typeface="Calibri" panose="020F0502020204030204" pitchFamily="34" charset="0"/>
                          <a:ea typeface="Calibri" panose="020F0502020204030204" pitchFamily="34" charset="0"/>
                        </a:rPr>
                        <a:t>___ Yes  ___ No ___ N/A </a:t>
                      </a:r>
                    </a:p>
                  </a:txBody>
                  <a:tcPr marL="68580" marR="68580" marT="0" marB="0"/>
                </a:tc>
                <a:tc>
                  <a:txBody>
                    <a:bodyPr/>
                    <a:lstStyle/>
                    <a:p>
                      <a:pPr marL="0" marR="0" algn="ctr">
                        <a:lnSpc>
                          <a:spcPct val="107000"/>
                        </a:lnSpc>
                        <a:spcBef>
                          <a:spcPts val="0"/>
                        </a:spcBef>
                        <a:spcAft>
                          <a:spcPts val="800"/>
                        </a:spcAft>
                      </a:pPr>
                      <a:r>
                        <a:rPr lang="en-US" sz="1400" i="1">
                          <a:effectLst/>
                          <a:latin typeface="Calibri" panose="020F0502020204030204" pitchFamily="34" charset="0"/>
                          <a:ea typeface="Calibri" panose="020F0502020204030204" pitchFamily="34" charset="0"/>
                        </a:rPr>
                        <a:t> </a:t>
                      </a:r>
                      <a:endParaRPr lang="en-US" sz="14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2515111556"/>
                  </a:ext>
                </a:extLst>
              </a:tr>
              <a:tr h="274320">
                <a:tc>
                  <a:txBody>
                    <a:bodyPr/>
                    <a:lstStyle/>
                    <a:p>
                      <a:pPr marL="0" marR="0">
                        <a:lnSpc>
                          <a:spcPct val="107000"/>
                        </a:lnSpc>
                        <a:spcBef>
                          <a:spcPts val="0"/>
                        </a:spcBef>
                        <a:spcAft>
                          <a:spcPts val="800"/>
                        </a:spcAft>
                      </a:pPr>
                      <a:r>
                        <a:rPr lang="en-US" sz="1400" b="1">
                          <a:effectLst/>
                          <a:latin typeface="Calibri" panose="020F0502020204030204" pitchFamily="34" charset="0"/>
                          <a:ea typeface="Calibri" panose="020F0502020204030204" pitchFamily="34" charset="0"/>
                        </a:rPr>
                        <a:t>Migratory Bird Treaty Act</a:t>
                      </a:r>
                      <a:endParaRPr lang="en-US" sz="14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lnSpc>
                          <a:spcPct val="107000"/>
                        </a:lnSpc>
                        <a:spcBef>
                          <a:spcPts val="0"/>
                        </a:spcBef>
                        <a:spcAft>
                          <a:spcPts val="800"/>
                        </a:spcAft>
                      </a:pPr>
                      <a:r>
                        <a:rPr lang="en-US" sz="1400">
                          <a:effectLst/>
                          <a:latin typeface="Calibri" panose="020F0502020204030204" pitchFamily="34" charset="0"/>
                          <a:ea typeface="Calibri" panose="020F0502020204030204" pitchFamily="34" charset="0"/>
                        </a:rPr>
                        <a:t>___ Yes  ___ No ___ N/A</a:t>
                      </a:r>
                    </a:p>
                  </a:txBody>
                  <a:tcPr marL="68580" marR="68580" marT="0" marB="0"/>
                </a:tc>
                <a:tc>
                  <a:txBody>
                    <a:bodyPr/>
                    <a:lstStyle/>
                    <a:p>
                      <a:pPr marL="0" marR="0" algn="ctr">
                        <a:lnSpc>
                          <a:spcPct val="107000"/>
                        </a:lnSpc>
                        <a:spcBef>
                          <a:spcPts val="0"/>
                        </a:spcBef>
                        <a:spcAft>
                          <a:spcPts val="800"/>
                        </a:spcAft>
                      </a:pPr>
                      <a:r>
                        <a:rPr lang="en-US" sz="1400" i="1">
                          <a:effectLst/>
                          <a:latin typeface="Calibri" panose="020F0502020204030204" pitchFamily="34" charset="0"/>
                          <a:ea typeface="Calibri" panose="020F0502020204030204" pitchFamily="34" charset="0"/>
                        </a:rPr>
                        <a:t> </a:t>
                      </a:r>
                      <a:endParaRPr lang="en-US" sz="14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358645013"/>
                  </a:ext>
                </a:extLst>
              </a:tr>
              <a:tr h="274320">
                <a:tc>
                  <a:txBody>
                    <a:bodyPr/>
                    <a:lstStyle/>
                    <a:p>
                      <a:pPr marL="0" marR="0">
                        <a:lnSpc>
                          <a:spcPct val="107000"/>
                        </a:lnSpc>
                        <a:spcBef>
                          <a:spcPts val="0"/>
                        </a:spcBef>
                        <a:spcAft>
                          <a:spcPts val="800"/>
                        </a:spcAft>
                      </a:pPr>
                      <a:r>
                        <a:rPr lang="en-US" sz="1400" b="1">
                          <a:effectLst/>
                          <a:latin typeface="Calibri" panose="020F0502020204030204" pitchFamily="34" charset="0"/>
                          <a:ea typeface="Calibri" panose="020F0502020204030204" pitchFamily="34" charset="0"/>
                        </a:rPr>
                        <a:t>Bald and Golden Eagle Protection Act</a:t>
                      </a:r>
                      <a:endParaRPr lang="en-US" sz="14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lnSpc>
                          <a:spcPct val="107000"/>
                        </a:lnSpc>
                        <a:spcBef>
                          <a:spcPts val="0"/>
                        </a:spcBef>
                        <a:spcAft>
                          <a:spcPts val="800"/>
                        </a:spcAft>
                      </a:pPr>
                      <a:r>
                        <a:rPr lang="en-US" sz="1400">
                          <a:effectLst/>
                          <a:latin typeface="Calibri" panose="020F0502020204030204" pitchFamily="34" charset="0"/>
                          <a:ea typeface="Calibri" panose="020F0502020204030204" pitchFamily="34" charset="0"/>
                        </a:rPr>
                        <a:t>___ Yes  ___ No ___ N/A</a:t>
                      </a:r>
                    </a:p>
                  </a:txBody>
                  <a:tcPr marL="68580" marR="68580" marT="0" marB="0"/>
                </a:tc>
                <a:tc>
                  <a:txBody>
                    <a:bodyPr/>
                    <a:lstStyle/>
                    <a:p>
                      <a:pPr marL="0" marR="0" algn="ctr">
                        <a:lnSpc>
                          <a:spcPct val="107000"/>
                        </a:lnSpc>
                        <a:spcBef>
                          <a:spcPts val="0"/>
                        </a:spcBef>
                        <a:spcAft>
                          <a:spcPts val="800"/>
                        </a:spcAft>
                      </a:pPr>
                      <a:r>
                        <a:rPr lang="en-US" sz="1400" i="1">
                          <a:effectLst/>
                          <a:latin typeface="Calibri" panose="020F0502020204030204" pitchFamily="34" charset="0"/>
                          <a:ea typeface="Calibri" panose="020F0502020204030204" pitchFamily="34" charset="0"/>
                        </a:rPr>
                        <a:t> </a:t>
                      </a:r>
                      <a:endParaRPr lang="en-US" sz="14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3482106078"/>
                  </a:ext>
                </a:extLst>
              </a:tr>
              <a:tr h="274320">
                <a:tc>
                  <a:txBody>
                    <a:bodyPr/>
                    <a:lstStyle/>
                    <a:p>
                      <a:pPr marL="0" marR="0">
                        <a:lnSpc>
                          <a:spcPct val="107000"/>
                        </a:lnSpc>
                        <a:spcBef>
                          <a:spcPts val="0"/>
                        </a:spcBef>
                        <a:spcAft>
                          <a:spcPts val="800"/>
                        </a:spcAft>
                      </a:pPr>
                      <a:r>
                        <a:rPr lang="en-US" sz="1400" b="1">
                          <a:effectLst/>
                          <a:latin typeface="Calibri" panose="020F0502020204030204" pitchFamily="34" charset="0"/>
                          <a:ea typeface="Calibri" panose="020F0502020204030204" pitchFamily="34" charset="0"/>
                        </a:rPr>
                        <a:t>Clean Air Act</a:t>
                      </a:r>
                      <a:endParaRPr lang="en-US" sz="14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lnSpc>
                          <a:spcPct val="107000"/>
                        </a:lnSpc>
                        <a:spcBef>
                          <a:spcPts val="0"/>
                        </a:spcBef>
                        <a:spcAft>
                          <a:spcPts val="800"/>
                        </a:spcAft>
                      </a:pPr>
                      <a:r>
                        <a:rPr lang="en-US" sz="1400">
                          <a:effectLst/>
                          <a:latin typeface="Calibri" panose="020F0502020204030204" pitchFamily="34" charset="0"/>
                          <a:ea typeface="Calibri" panose="020F0502020204030204" pitchFamily="34" charset="0"/>
                        </a:rPr>
                        <a:t>___ Yes  ___ No ___ N/A </a:t>
                      </a:r>
                    </a:p>
                  </a:txBody>
                  <a:tcPr marL="68580" marR="68580" marT="0" marB="0"/>
                </a:tc>
                <a:tc>
                  <a:txBody>
                    <a:bodyPr/>
                    <a:lstStyle/>
                    <a:p>
                      <a:pPr marL="0" marR="0" algn="ctr">
                        <a:lnSpc>
                          <a:spcPct val="107000"/>
                        </a:lnSpc>
                        <a:spcBef>
                          <a:spcPts val="0"/>
                        </a:spcBef>
                        <a:spcAft>
                          <a:spcPts val="800"/>
                        </a:spcAft>
                      </a:pPr>
                      <a:r>
                        <a:rPr lang="en-US" sz="1400" i="1" dirty="0">
                          <a:effectLst/>
                          <a:latin typeface="Calibri" panose="020F0502020204030204" pitchFamily="34" charset="0"/>
                          <a:ea typeface="Calibri" panose="020F0502020204030204" pitchFamily="34" charset="0"/>
                        </a:rPr>
                        <a:t> </a:t>
                      </a:r>
                      <a:endParaRPr lang="en-US" sz="14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2764747793"/>
                  </a:ext>
                </a:extLst>
              </a:tr>
            </a:tbl>
          </a:graphicData>
        </a:graphic>
      </p:graphicFrame>
    </p:spTree>
    <p:extLst>
      <p:ext uri="{BB962C8B-B14F-4D97-AF65-F5344CB8AC3E}">
        <p14:creationId xmlns:p14="http://schemas.microsoft.com/office/powerpoint/2010/main" val="26221079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777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8063" y="36576"/>
            <a:ext cx="1441524" cy="612648"/>
          </a:xfrm>
          <a:prstGeom prst="rect">
            <a:avLst/>
          </a:prstGeom>
        </p:spPr>
      </p:pic>
      <p:sp>
        <p:nvSpPr>
          <p:cNvPr id="10" name="Rectangle 9"/>
          <p:cNvSpPr/>
          <p:nvPr/>
        </p:nvSpPr>
        <p:spPr>
          <a:xfrm>
            <a:off x="137160" y="19734"/>
            <a:ext cx="10289102" cy="584775"/>
          </a:xfrm>
          <a:prstGeom prst="rect">
            <a:avLst/>
          </a:prstGeom>
        </p:spPr>
        <p:txBody>
          <a:bodyPr wrap="square">
            <a:spAutoFit/>
          </a:bodyPr>
          <a:lstStyle/>
          <a:p>
            <a:r>
              <a:rPr lang="en-US" sz="3200" dirty="0" smtClean="0">
                <a:solidFill>
                  <a:schemeClr val="tx1">
                    <a:lumMod val="65000"/>
                    <a:lumOff val="35000"/>
                  </a:schemeClr>
                </a:solidFill>
              </a:rPr>
              <a:t>Environmental Compliance</a:t>
            </a:r>
            <a:endParaRPr lang="en-US" sz="2800" dirty="0">
              <a:solidFill>
                <a:schemeClr val="tx1">
                  <a:lumMod val="65000"/>
                  <a:lumOff val="35000"/>
                </a:schemeClr>
              </a:solidFill>
            </a:endParaRPr>
          </a:p>
        </p:txBody>
      </p:sp>
      <p:sp>
        <p:nvSpPr>
          <p:cNvPr id="26" name="Rectangle 25"/>
          <p:cNvSpPr/>
          <p:nvPr/>
        </p:nvSpPr>
        <p:spPr>
          <a:xfrm>
            <a:off x="374467" y="848575"/>
            <a:ext cx="10655484" cy="5878532"/>
          </a:xfrm>
          <a:prstGeom prst="rect">
            <a:avLst/>
          </a:prstGeom>
        </p:spPr>
        <p:txBody>
          <a:bodyPr wrap="square">
            <a:spAutoFit/>
          </a:bodyPr>
          <a:lstStyle/>
          <a:p>
            <a:pPr marL="457200" indent="-457200">
              <a:buFont typeface="Arial" panose="020B0604020202020204" pitchFamily="34" charset="0"/>
              <a:buChar char="•"/>
            </a:pPr>
            <a:r>
              <a:rPr lang="en-US" sz="2800" dirty="0">
                <a:solidFill>
                  <a:schemeClr val="tx1">
                    <a:lumMod val="65000"/>
                    <a:lumOff val="35000"/>
                  </a:schemeClr>
                </a:solidFill>
                <a:ea typeface="Times New Roman" panose="02020603050405020304" pitchFamily="18" charset="0"/>
              </a:rPr>
              <a:t>“For </a:t>
            </a:r>
            <a:r>
              <a:rPr lang="en-US" sz="2800" b="1" dirty="0">
                <a:solidFill>
                  <a:schemeClr val="tx1">
                    <a:lumMod val="65000"/>
                    <a:lumOff val="35000"/>
                  </a:schemeClr>
                </a:solidFill>
                <a:ea typeface="Times New Roman" panose="02020603050405020304" pitchFamily="18" charset="0"/>
              </a:rPr>
              <a:t>activities that involve only planning </a:t>
            </a:r>
            <a:r>
              <a:rPr lang="en-US" sz="2800" dirty="0">
                <a:solidFill>
                  <a:schemeClr val="tx1">
                    <a:lumMod val="65000"/>
                    <a:lumOff val="35000"/>
                  </a:schemeClr>
                </a:solidFill>
                <a:ea typeface="Times New Roman" panose="02020603050405020304" pitchFamily="18" charset="0"/>
              </a:rPr>
              <a:t>(with no implementation funding), the sponsor should </a:t>
            </a:r>
            <a:r>
              <a:rPr lang="en-US" sz="2800" b="1" dirty="0">
                <a:solidFill>
                  <a:schemeClr val="tx1">
                    <a:lumMod val="65000"/>
                    <a:lumOff val="35000"/>
                  </a:schemeClr>
                </a:solidFill>
                <a:ea typeface="Times New Roman" panose="02020603050405020304" pitchFamily="18" charset="0"/>
              </a:rPr>
              <a:t>normally check “N/A” </a:t>
            </a:r>
            <a:r>
              <a:rPr lang="en-US" sz="2800" dirty="0">
                <a:solidFill>
                  <a:schemeClr val="tx1">
                    <a:lumMod val="65000"/>
                    <a:lumOff val="35000"/>
                  </a:schemeClr>
                </a:solidFill>
                <a:ea typeface="Times New Roman" panose="02020603050405020304" pitchFamily="18" charset="0"/>
              </a:rPr>
              <a:t>for the laws listed below.   However, there may be instances where a component of a planning activity may trigger one or more laws, </a:t>
            </a:r>
            <a:r>
              <a:rPr lang="en-US" sz="2800" dirty="0" smtClean="0">
                <a:solidFill>
                  <a:schemeClr val="tx1">
                    <a:lumMod val="65000"/>
                    <a:lumOff val="35000"/>
                  </a:schemeClr>
                </a:solidFill>
                <a:ea typeface="Times New Roman" panose="02020603050405020304" pitchFamily="18" charset="0"/>
              </a:rPr>
              <a:t>	</a:t>
            </a:r>
          </a:p>
          <a:p>
            <a:pPr marL="914400" lvl="1" indent="-457200">
              <a:buFont typeface="Arial" panose="020B0604020202020204" pitchFamily="34" charset="0"/>
              <a:buChar char="•"/>
            </a:pPr>
            <a:r>
              <a:rPr lang="en-US" sz="2400" dirty="0" smtClean="0">
                <a:solidFill>
                  <a:schemeClr val="tx1">
                    <a:lumMod val="65000"/>
                    <a:lumOff val="35000"/>
                  </a:schemeClr>
                </a:solidFill>
                <a:ea typeface="Times New Roman" panose="02020603050405020304" pitchFamily="18" charset="0"/>
              </a:rPr>
              <a:t>For </a:t>
            </a:r>
            <a:r>
              <a:rPr lang="en-US" sz="2400" dirty="0">
                <a:solidFill>
                  <a:schemeClr val="tx1">
                    <a:lumMod val="65000"/>
                    <a:lumOff val="35000"/>
                  </a:schemeClr>
                </a:solidFill>
                <a:ea typeface="Times New Roman" panose="02020603050405020304" pitchFamily="18" charset="0"/>
              </a:rPr>
              <a:t>example engineering and design including geotechnical </a:t>
            </a:r>
            <a:r>
              <a:rPr lang="en-US" sz="2400" dirty="0" smtClean="0">
                <a:solidFill>
                  <a:schemeClr val="tx1">
                    <a:lumMod val="65000"/>
                    <a:lumOff val="35000"/>
                  </a:schemeClr>
                </a:solidFill>
                <a:ea typeface="Times New Roman" panose="02020603050405020304" pitchFamily="18" charset="0"/>
              </a:rPr>
              <a:t>boring or sampling – may require a </a:t>
            </a:r>
            <a:r>
              <a:rPr lang="en-US" sz="2400" dirty="0">
                <a:solidFill>
                  <a:schemeClr val="tx1">
                    <a:lumMod val="65000"/>
                    <a:lumOff val="35000"/>
                  </a:schemeClr>
                </a:solidFill>
                <a:ea typeface="Times New Roman" panose="02020603050405020304" pitchFamily="18" charset="0"/>
              </a:rPr>
              <a:t>CWA Section 404 permit</a:t>
            </a:r>
            <a:r>
              <a:rPr lang="en-US" sz="2400" dirty="0" smtClean="0">
                <a:solidFill>
                  <a:schemeClr val="tx1">
                    <a:lumMod val="65000"/>
                    <a:lumOff val="35000"/>
                  </a:schemeClr>
                </a:solidFill>
                <a:ea typeface="Times New Roman" panose="02020603050405020304" pitchFamily="18" charset="0"/>
              </a:rPr>
              <a:t>.”</a:t>
            </a:r>
          </a:p>
          <a:p>
            <a:pPr marL="457200" indent="-457200">
              <a:buFont typeface="Arial" panose="020B0604020202020204" pitchFamily="34" charset="0"/>
              <a:buChar char="•"/>
            </a:pPr>
            <a:endParaRPr lang="en-US" sz="2800" dirty="0" smtClean="0">
              <a:solidFill>
                <a:schemeClr val="tx1">
                  <a:lumMod val="65000"/>
                  <a:lumOff val="35000"/>
                </a:schemeClr>
              </a:solidFill>
              <a:ea typeface="Times New Roman" panose="02020603050405020304" pitchFamily="18" charset="0"/>
            </a:endParaRPr>
          </a:p>
          <a:p>
            <a:pPr marL="457200" indent="-45720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Interagency </a:t>
            </a:r>
            <a:r>
              <a:rPr lang="en-US" sz="2800" dirty="0">
                <a:solidFill>
                  <a:schemeClr val="tx1">
                    <a:lumMod val="65000"/>
                    <a:lumOff val="35000"/>
                  </a:schemeClr>
                </a:solidFill>
                <a:ea typeface="Times New Roman" panose="02020603050405020304" pitchFamily="18" charset="0"/>
              </a:rPr>
              <a:t>group </a:t>
            </a:r>
            <a:r>
              <a:rPr lang="en-US" sz="2800" dirty="0" smtClean="0">
                <a:solidFill>
                  <a:schemeClr val="tx1">
                    <a:lumMod val="65000"/>
                    <a:lumOff val="35000"/>
                  </a:schemeClr>
                </a:solidFill>
                <a:ea typeface="Times New Roman" panose="02020603050405020304" pitchFamily="18" charset="0"/>
              </a:rPr>
              <a:t>was </a:t>
            </a:r>
            <a:r>
              <a:rPr lang="en-US" sz="2800" dirty="0">
                <a:solidFill>
                  <a:schemeClr val="tx1">
                    <a:lumMod val="65000"/>
                    <a:lumOff val="35000"/>
                  </a:schemeClr>
                </a:solidFill>
                <a:ea typeface="Times New Roman" panose="02020603050405020304" pitchFamily="18" charset="0"/>
              </a:rPr>
              <a:t>established to ensure Environmental Compliance is handled </a:t>
            </a:r>
            <a:r>
              <a:rPr lang="en-US" sz="2800" dirty="0" smtClean="0">
                <a:solidFill>
                  <a:schemeClr val="tx1">
                    <a:lumMod val="65000"/>
                    <a:lumOff val="35000"/>
                  </a:schemeClr>
                </a:solidFill>
                <a:ea typeface="Times New Roman" panose="02020603050405020304" pitchFamily="18" charset="0"/>
              </a:rPr>
              <a:t>efficiently:</a:t>
            </a:r>
          </a:p>
          <a:p>
            <a:pPr marL="914400" lvl="1" indent="-457200">
              <a:buFont typeface="Arial" panose="020B0604020202020204" pitchFamily="34" charset="0"/>
              <a:buChar char="•"/>
            </a:pPr>
            <a:r>
              <a:rPr lang="en-US" sz="2400" dirty="0" smtClean="0">
                <a:solidFill>
                  <a:schemeClr val="tx1">
                    <a:lumMod val="65000"/>
                    <a:lumOff val="35000"/>
                  </a:schemeClr>
                </a:solidFill>
                <a:ea typeface="Times New Roman" panose="02020603050405020304" pitchFamily="18" charset="0"/>
              </a:rPr>
              <a:t>Gulf Consortium, RESTORE Council, NOAA (NMFS), USACE (several district and local offices), LA CPRA, EPA, USFWS, and FDEP </a:t>
            </a:r>
            <a:endParaRPr lang="en-US" sz="2400" dirty="0">
              <a:solidFill>
                <a:schemeClr val="tx1">
                  <a:lumMod val="65000"/>
                  <a:lumOff val="35000"/>
                </a:schemeClr>
              </a:solidFill>
              <a:ea typeface="Times New Roman" panose="02020603050405020304" pitchFamily="18" charset="0"/>
            </a:endParaRPr>
          </a:p>
          <a:p>
            <a:pPr marL="457200" indent="-457200">
              <a:buFont typeface="Arial" panose="020B0604020202020204" pitchFamily="34" charset="0"/>
              <a:buChar char="•"/>
            </a:pPr>
            <a:endParaRPr lang="en-US" sz="2800" dirty="0" smtClean="0">
              <a:solidFill>
                <a:schemeClr val="tx1">
                  <a:lumMod val="65000"/>
                  <a:lumOff val="35000"/>
                </a:schemeClr>
              </a:solidFill>
              <a:ea typeface="Times New Roman" panose="02020603050405020304" pitchFamily="18" charset="0"/>
            </a:endParaRPr>
          </a:p>
          <a:p>
            <a:pPr marL="457200" indent="-457200">
              <a:buFont typeface="Arial" panose="020B0604020202020204" pitchFamily="34" charset="0"/>
              <a:buChar char="•"/>
            </a:pPr>
            <a:r>
              <a:rPr lang="en-US" sz="2800" b="1" dirty="0" smtClean="0">
                <a:solidFill>
                  <a:schemeClr val="tx1">
                    <a:lumMod val="65000"/>
                    <a:lumOff val="35000"/>
                  </a:schemeClr>
                </a:solidFill>
                <a:ea typeface="Times New Roman" panose="02020603050405020304" pitchFamily="18" charset="0"/>
              </a:rPr>
              <a:t>Pre-application meetings strongly encouraged</a:t>
            </a:r>
            <a:r>
              <a:rPr lang="en-US" sz="2800" dirty="0" smtClean="0">
                <a:solidFill>
                  <a:schemeClr val="tx1">
                    <a:lumMod val="65000"/>
                    <a:lumOff val="35000"/>
                  </a:schemeClr>
                </a:solidFill>
                <a:ea typeface="Times New Roman" panose="02020603050405020304" pitchFamily="18" charset="0"/>
              </a:rPr>
              <a:t>: to help influence design in ways that ease permitting process</a:t>
            </a:r>
          </a:p>
        </p:txBody>
      </p:sp>
    </p:spTree>
    <p:extLst>
      <p:ext uri="{BB962C8B-B14F-4D97-AF65-F5344CB8AC3E}">
        <p14:creationId xmlns:p14="http://schemas.microsoft.com/office/powerpoint/2010/main" val="39003958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777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8063" y="36576"/>
            <a:ext cx="1441524" cy="612648"/>
          </a:xfrm>
          <a:prstGeom prst="rect">
            <a:avLst/>
          </a:prstGeom>
        </p:spPr>
      </p:pic>
      <p:sp>
        <p:nvSpPr>
          <p:cNvPr id="10" name="Rectangle 9"/>
          <p:cNvSpPr/>
          <p:nvPr/>
        </p:nvSpPr>
        <p:spPr>
          <a:xfrm>
            <a:off x="137160" y="19734"/>
            <a:ext cx="10289102" cy="584775"/>
          </a:xfrm>
          <a:prstGeom prst="rect">
            <a:avLst/>
          </a:prstGeom>
        </p:spPr>
        <p:txBody>
          <a:bodyPr wrap="square">
            <a:spAutoFit/>
          </a:bodyPr>
          <a:lstStyle/>
          <a:p>
            <a:r>
              <a:rPr lang="en-US" sz="3200" dirty="0" smtClean="0">
                <a:solidFill>
                  <a:schemeClr val="tx1">
                    <a:lumMod val="65000"/>
                    <a:lumOff val="35000"/>
                  </a:schemeClr>
                </a:solidFill>
              </a:rPr>
              <a:t>Environmental Compliance</a:t>
            </a:r>
            <a:endParaRPr lang="en-US" sz="2800" dirty="0">
              <a:solidFill>
                <a:schemeClr val="tx1">
                  <a:lumMod val="65000"/>
                  <a:lumOff val="35000"/>
                </a:schemeClr>
              </a:solidFill>
            </a:endParaRPr>
          </a:p>
        </p:txBody>
      </p:sp>
      <p:sp>
        <p:nvSpPr>
          <p:cNvPr id="26" name="Rectangle 25"/>
          <p:cNvSpPr/>
          <p:nvPr/>
        </p:nvSpPr>
        <p:spPr>
          <a:xfrm>
            <a:off x="374467" y="910119"/>
            <a:ext cx="10655484" cy="5570756"/>
          </a:xfrm>
          <a:prstGeom prst="rect">
            <a:avLst/>
          </a:prstGeom>
        </p:spPr>
        <p:txBody>
          <a:bodyPr wrap="square">
            <a:spAutoFit/>
          </a:bodyPr>
          <a:lstStyle/>
          <a:p>
            <a:pPr marL="457200" indent="-457200">
              <a:buFont typeface="Arial" panose="020B0604020202020204" pitchFamily="34" charset="0"/>
              <a:buChar char="•"/>
            </a:pPr>
            <a:r>
              <a:rPr lang="en-US" sz="3200" b="1" dirty="0" smtClean="0">
                <a:solidFill>
                  <a:schemeClr val="tx1">
                    <a:lumMod val="65000"/>
                    <a:lumOff val="35000"/>
                  </a:schemeClr>
                </a:solidFill>
                <a:ea typeface="Times New Roman" panose="02020603050405020304" pitchFamily="18" charset="0"/>
              </a:rPr>
              <a:t>Environmental </a:t>
            </a:r>
            <a:r>
              <a:rPr lang="en-US" sz="3200" b="1" dirty="0">
                <a:solidFill>
                  <a:schemeClr val="tx1">
                    <a:lumMod val="65000"/>
                    <a:lumOff val="35000"/>
                  </a:schemeClr>
                </a:solidFill>
                <a:ea typeface="Times New Roman" panose="02020603050405020304" pitchFamily="18" charset="0"/>
              </a:rPr>
              <a:t>Compliance </a:t>
            </a:r>
            <a:r>
              <a:rPr lang="en-US" sz="3200" b="1" dirty="0" smtClean="0">
                <a:solidFill>
                  <a:schemeClr val="tx1">
                    <a:lumMod val="65000"/>
                    <a:lumOff val="35000"/>
                  </a:schemeClr>
                </a:solidFill>
                <a:ea typeface="Times New Roman" panose="02020603050405020304" pitchFamily="18" charset="0"/>
              </a:rPr>
              <a:t>review matrix (from Council):</a:t>
            </a:r>
            <a:endParaRPr lang="en-US" sz="3200" b="1" dirty="0">
              <a:solidFill>
                <a:schemeClr val="tx1">
                  <a:lumMod val="65000"/>
                  <a:lumOff val="35000"/>
                </a:schemeClr>
              </a:solidFill>
              <a:ea typeface="Times New Roman" panose="02020603050405020304" pitchFamily="18" charset="0"/>
            </a:endParaRPr>
          </a:p>
          <a:p>
            <a:pPr marL="914400" lvl="1" indent="-457200">
              <a:buFont typeface="Arial" panose="020B0604020202020204" pitchFamily="34" charset="0"/>
              <a:buChar char="•"/>
            </a:pPr>
            <a:r>
              <a:rPr lang="en-US" sz="1600" dirty="0" smtClean="0">
                <a:solidFill>
                  <a:schemeClr val="tx1">
                    <a:lumMod val="65000"/>
                    <a:lumOff val="35000"/>
                  </a:schemeClr>
                </a:solidFill>
                <a:ea typeface="Times New Roman" panose="02020603050405020304" pitchFamily="18" charset="0"/>
              </a:rPr>
              <a:t>"</a:t>
            </a:r>
            <a:r>
              <a:rPr lang="en-US" sz="1600" dirty="0">
                <a:solidFill>
                  <a:schemeClr val="tx1">
                    <a:lumMod val="65000"/>
                    <a:lumOff val="35000"/>
                  </a:schemeClr>
                </a:solidFill>
                <a:ea typeface="Times New Roman" panose="02020603050405020304" pitchFamily="18" charset="0"/>
              </a:rPr>
              <a:t>CWA Sect 404 Required</a:t>
            </a:r>
            <a:r>
              <a:rPr lang="en-US" sz="1600" dirty="0" smtClean="0">
                <a:solidFill>
                  <a:schemeClr val="tx1">
                    <a:lumMod val="65000"/>
                    <a:lumOff val="35000"/>
                  </a:schemeClr>
                </a:solidFill>
                <a:ea typeface="Times New Roman" panose="02020603050405020304" pitchFamily="18" charset="0"/>
              </a:rPr>
              <a:t>? Y/N/M</a:t>
            </a:r>
            <a:r>
              <a:rPr lang="en-US" sz="1600" dirty="0">
                <a:solidFill>
                  <a:schemeClr val="tx1">
                    <a:lumMod val="65000"/>
                    <a:lumOff val="35000"/>
                  </a:schemeClr>
                </a:solidFill>
                <a:ea typeface="Times New Roman" panose="02020603050405020304" pitchFamily="18" charset="0"/>
              </a:rPr>
              <a:t>"</a:t>
            </a:r>
          </a:p>
          <a:p>
            <a:pPr marL="914400" lvl="1" indent="-457200">
              <a:buFont typeface="Arial" panose="020B0604020202020204" pitchFamily="34" charset="0"/>
              <a:buChar char="•"/>
            </a:pPr>
            <a:r>
              <a:rPr lang="en-US" sz="1600" dirty="0">
                <a:solidFill>
                  <a:schemeClr val="tx1">
                    <a:lumMod val="65000"/>
                    <a:lumOff val="35000"/>
                  </a:schemeClr>
                </a:solidFill>
                <a:ea typeface="Times New Roman" panose="02020603050405020304" pitchFamily="18" charset="0"/>
              </a:rPr>
              <a:t>"R&amp;H Sect 10 Permit Required</a:t>
            </a:r>
            <a:r>
              <a:rPr lang="en-US" sz="1600" dirty="0" smtClean="0">
                <a:solidFill>
                  <a:schemeClr val="tx1">
                    <a:lumMod val="65000"/>
                    <a:lumOff val="35000"/>
                  </a:schemeClr>
                </a:solidFill>
                <a:ea typeface="Times New Roman" panose="02020603050405020304" pitchFamily="18" charset="0"/>
              </a:rPr>
              <a:t>? Y/N/M</a:t>
            </a:r>
            <a:r>
              <a:rPr lang="en-US" sz="1600" dirty="0">
                <a:solidFill>
                  <a:schemeClr val="tx1">
                    <a:lumMod val="65000"/>
                    <a:lumOff val="35000"/>
                  </a:schemeClr>
                </a:solidFill>
                <a:ea typeface="Times New Roman" panose="02020603050405020304" pitchFamily="18" charset="0"/>
              </a:rPr>
              <a:t>"</a:t>
            </a:r>
          </a:p>
          <a:p>
            <a:pPr marL="914400" lvl="1" indent="-457200">
              <a:buFont typeface="Arial" panose="020B0604020202020204" pitchFamily="34" charset="0"/>
              <a:buChar char="•"/>
            </a:pPr>
            <a:r>
              <a:rPr lang="en-US" sz="1600" dirty="0">
                <a:solidFill>
                  <a:schemeClr val="tx1">
                    <a:lumMod val="65000"/>
                    <a:lumOff val="35000"/>
                  </a:schemeClr>
                </a:solidFill>
                <a:ea typeface="Times New Roman" panose="02020603050405020304" pitchFamily="18" charset="0"/>
              </a:rPr>
              <a:t>USACE application/permit no.</a:t>
            </a:r>
          </a:p>
          <a:p>
            <a:pPr marL="914400" lvl="1" indent="-457200">
              <a:buFont typeface="Arial" panose="020B0604020202020204" pitchFamily="34" charset="0"/>
              <a:buChar char="•"/>
            </a:pPr>
            <a:r>
              <a:rPr lang="en-US" sz="1600" dirty="0">
                <a:solidFill>
                  <a:schemeClr val="tx1">
                    <a:lumMod val="65000"/>
                    <a:lumOff val="35000"/>
                  </a:schemeClr>
                </a:solidFill>
                <a:ea typeface="Times New Roman" panose="02020603050405020304" pitchFamily="18" charset="0"/>
              </a:rPr>
              <a:t>"Has USACE permit been issued</a:t>
            </a:r>
            <a:r>
              <a:rPr lang="en-US" sz="1600" dirty="0" smtClean="0">
                <a:solidFill>
                  <a:schemeClr val="tx1">
                    <a:lumMod val="65000"/>
                    <a:lumOff val="35000"/>
                  </a:schemeClr>
                </a:solidFill>
                <a:ea typeface="Times New Roman" panose="02020603050405020304" pitchFamily="18" charset="0"/>
              </a:rPr>
              <a:t>? Y/N</a:t>
            </a:r>
            <a:r>
              <a:rPr lang="en-US" sz="1600" dirty="0">
                <a:solidFill>
                  <a:schemeClr val="tx1">
                    <a:lumMod val="65000"/>
                    <a:lumOff val="35000"/>
                  </a:schemeClr>
                </a:solidFill>
                <a:ea typeface="Times New Roman" panose="02020603050405020304" pitchFamily="18" charset="0"/>
              </a:rPr>
              <a:t>"</a:t>
            </a:r>
          </a:p>
          <a:p>
            <a:pPr marL="914400" lvl="1" indent="-457200">
              <a:buFont typeface="Arial" panose="020B0604020202020204" pitchFamily="34" charset="0"/>
              <a:buChar char="•"/>
            </a:pPr>
            <a:r>
              <a:rPr lang="en-US" sz="1600" dirty="0">
                <a:solidFill>
                  <a:schemeClr val="tx1">
                    <a:lumMod val="65000"/>
                    <a:lumOff val="35000"/>
                  </a:schemeClr>
                </a:solidFill>
                <a:ea typeface="Times New Roman" panose="02020603050405020304" pitchFamily="18" charset="0"/>
              </a:rPr>
              <a:t>Relevant NEPA analysis</a:t>
            </a:r>
          </a:p>
          <a:p>
            <a:pPr marL="914400" lvl="1" indent="-457200">
              <a:buFont typeface="Arial" panose="020B0604020202020204" pitchFamily="34" charset="0"/>
              <a:buChar char="•"/>
            </a:pPr>
            <a:r>
              <a:rPr lang="en-US" sz="1600" dirty="0">
                <a:solidFill>
                  <a:schemeClr val="tx1">
                    <a:lumMod val="65000"/>
                    <a:lumOff val="35000"/>
                  </a:schemeClr>
                </a:solidFill>
                <a:ea typeface="Times New Roman" panose="02020603050405020304" pitchFamily="18" charset="0"/>
              </a:rPr>
              <a:t>CZMA</a:t>
            </a:r>
          </a:p>
          <a:p>
            <a:pPr marL="914400" lvl="1" indent="-457200">
              <a:buFont typeface="Arial" panose="020B0604020202020204" pitchFamily="34" charset="0"/>
              <a:buChar char="•"/>
            </a:pPr>
            <a:r>
              <a:rPr lang="en-US" sz="1600" dirty="0">
                <a:solidFill>
                  <a:schemeClr val="tx1">
                    <a:lumMod val="65000"/>
                    <a:lumOff val="35000"/>
                  </a:schemeClr>
                </a:solidFill>
                <a:ea typeface="Times New Roman" panose="02020603050405020304" pitchFamily="18" charset="0"/>
              </a:rPr>
              <a:t>State </a:t>
            </a:r>
            <a:r>
              <a:rPr lang="en-US" sz="1600" dirty="0" err="1">
                <a:solidFill>
                  <a:schemeClr val="tx1">
                    <a:lumMod val="65000"/>
                    <a:lumOff val="35000"/>
                  </a:schemeClr>
                </a:solidFill>
                <a:ea typeface="Times New Roman" panose="02020603050405020304" pitchFamily="18" charset="0"/>
              </a:rPr>
              <a:t>appl</a:t>
            </a:r>
            <a:r>
              <a:rPr lang="en-US" sz="1600" dirty="0">
                <a:solidFill>
                  <a:schemeClr val="tx1">
                    <a:lumMod val="65000"/>
                    <a:lumOff val="35000"/>
                  </a:schemeClr>
                </a:solidFill>
                <a:ea typeface="Times New Roman" panose="02020603050405020304" pitchFamily="18" charset="0"/>
              </a:rPr>
              <a:t>/permit no.</a:t>
            </a:r>
          </a:p>
          <a:p>
            <a:pPr marL="914400" lvl="1" indent="-457200">
              <a:buFont typeface="Arial" panose="020B0604020202020204" pitchFamily="34" charset="0"/>
              <a:buChar char="•"/>
            </a:pPr>
            <a:r>
              <a:rPr lang="en-US" sz="1600" dirty="0">
                <a:solidFill>
                  <a:schemeClr val="tx1">
                    <a:lumMod val="65000"/>
                    <a:lumOff val="35000"/>
                  </a:schemeClr>
                </a:solidFill>
                <a:ea typeface="Times New Roman" panose="02020603050405020304" pitchFamily="18" charset="0"/>
              </a:rPr>
              <a:t>CWA 401 WQ</a:t>
            </a:r>
          </a:p>
          <a:p>
            <a:pPr marL="914400" lvl="1" indent="-457200">
              <a:buFont typeface="Arial" panose="020B0604020202020204" pitchFamily="34" charset="0"/>
              <a:buChar char="•"/>
            </a:pPr>
            <a:r>
              <a:rPr lang="en-US" sz="1600" dirty="0">
                <a:solidFill>
                  <a:schemeClr val="tx1">
                    <a:lumMod val="65000"/>
                    <a:lumOff val="35000"/>
                  </a:schemeClr>
                </a:solidFill>
                <a:ea typeface="Times New Roman" panose="02020603050405020304" pitchFamily="18" charset="0"/>
              </a:rPr>
              <a:t>"ESA </a:t>
            </a:r>
            <a:r>
              <a:rPr lang="en-US" sz="1600" dirty="0" smtClean="0">
                <a:solidFill>
                  <a:schemeClr val="tx1">
                    <a:lumMod val="65000"/>
                    <a:lumOff val="35000"/>
                  </a:schemeClr>
                </a:solidFill>
                <a:ea typeface="Times New Roman" panose="02020603050405020304" pitchFamily="18" charset="0"/>
              </a:rPr>
              <a:t>NMFS Y/N/M</a:t>
            </a:r>
            <a:r>
              <a:rPr lang="en-US" sz="1600" dirty="0">
                <a:solidFill>
                  <a:schemeClr val="tx1">
                    <a:lumMod val="65000"/>
                    <a:lumOff val="35000"/>
                  </a:schemeClr>
                </a:solidFill>
                <a:ea typeface="Times New Roman" panose="02020603050405020304" pitchFamily="18" charset="0"/>
              </a:rPr>
              <a:t>/ NA/Notes"</a:t>
            </a:r>
          </a:p>
          <a:p>
            <a:pPr marL="914400" lvl="1" indent="-457200">
              <a:buFont typeface="Arial" panose="020B0604020202020204" pitchFamily="34" charset="0"/>
              <a:buChar char="•"/>
            </a:pPr>
            <a:r>
              <a:rPr lang="en-US" sz="1600" dirty="0">
                <a:solidFill>
                  <a:schemeClr val="tx1">
                    <a:lumMod val="65000"/>
                    <a:lumOff val="35000"/>
                  </a:schemeClr>
                </a:solidFill>
                <a:ea typeface="Times New Roman" panose="02020603050405020304" pitchFamily="18" charset="0"/>
              </a:rPr>
              <a:t>"ESA </a:t>
            </a:r>
            <a:r>
              <a:rPr lang="en-US" sz="1600" dirty="0" smtClean="0">
                <a:solidFill>
                  <a:schemeClr val="tx1">
                    <a:lumMod val="65000"/>
                    <a:lumOff val="35000"/>
                  </a:schemeClr>
                </a:solidFill>
                <a:ea typeface="Times New Roman" panose="02020603050405020304" pitchFamily="18" charset="0"/>
              </a:rPr>
              <a:t>FWS Y/N/M</a:t>
            </a:r>
            <a:r>
              <a:rPr lang="en-US" sz="1600" dirty="0">
                <a:solidFill>
                  <a:schemeClr val="tx1">
                    <a:lumMod val="65000"/>
                    <a:lumOff val="35000"/>
                  </a:schemeClr>
                </a:solidFill>
                <a:ea typeface="Times New Roman" panose="02020603050405020304" pitchFamily="18" charset="0"/>
              </a:rPr>
              <a:t>/ NA/Notes"</a:t>
            </a:r>
          </a:p>
          <a:p>
            <a:pPr marL="914400" lvl="1" indent="-457200">
              <a:buFont typeface="Arial" panose="020B0604020202020204" pitchFamily="34" charset="0"/>
              <a:buChar char="•"/>
            </a:pPr>
            <a:r>
              <a:rPr lang="en-US" sz="1600" dirty="0">
                <a:solidFill>
                  <a:schemeClr val="tx1">
                    <a:lumMod val="65000"/>
                    <a:lumOff val="35000"/>
                  </a:schemeClr>
                </a:solidFill>
                <a:ea typeface="Times New Roman" panose="02020603050405020304" pitchFamily="18" charset="0"/>
              </a:rPr>
              <a:t>NHPA</a:t>
            </a:r>
          </a:p>
          <a:p>
            <a:pPr marL="914400" lvl="1" indent="-457200">
              <a:buFont typeface="Arial" panose="020B0604020202020204" pitchFamily="34" charset="0"/>
              <a:buChar char="•"/>
            </a:pPr>
            <a:r>
              <a:rPr lang="en-US" sz="1600" dirty="0">
                <a:solidFill>
                  <a:schemeClr val="tx1">
                    <a:lumMod val="65000"/>
                    <a:lumOff val="35000"/>
                  </a:schemeClr>
                </a:solidFill>
                <a:ea typeface="Times New Roman" panose="02020603050405020304" pitchFamily="18" charset="0"/>
              </a:rPr>
              <a:t>MSA EFH</a:t>
            </a:r>
          </a:p>
          <a:p>
            <a:pPr marL="914400" lvl="1" indent="-457200">
              <a:buFont typeface="Arial" panose="020B0604020202020204" pitchFamily="34" charset="0"/>
              <a:buChar char="•"/>
            </a:pPr>
            <a:r>
              <a:rPr lang="en-US" sz="1600" dirty="0">
                <a:solidFill>
                  <a:schemeClr val="tx1">
                    <a:lumMod val="65000"/>
                    <a:lumOff val="35000"/>
                  </a:schemeClr>
                </a:solidFill>
                <a:ea typeface="Times New Roman" panose="02020603050405020304" pitchFamily="18" charset="0"/>
              </a:rPr>
              <a:t>FWCA</a:t>
            </a:r>
          </a:p>
          <a:p>
            <a:pPr marL="914400" lvl="1" indent="-457200">
              <a:buFont typeface="Arial" panose="020B0604020202020204" pitchFamily="34" charset="0"/>
              <a:buChar char="•"/>
            </a:pPr>
            <a:r>
              <a:rPr lang="en-US" sz="1600" dirty="0">
                <a:solidFill>
                  <a:schemeClr val="tx1">
                    <a:lumMod val="65000"/>
                    <a:lumOff val="35000"/>
                  </a:schemeClr>
                </a:solidFill>
                <a:ea typeface="Times New Roman" panose="02020603050405020304" pitchFamily="18" charset="0"/>
              </a:rPr>
              <a:t>CBRA Unit? Exemption Needed? Notes</a:t>
            </a:r>
          </a:p>
          <a:p>
            <a:pPr marL="914400" lvl="1" indent="-457200">
              <a:buFont typeface="Arial" panose="020B0604020202020204" pitchFamily="34" charset="0"/>
              <a:buChar char="•"/>
            </a:pPr>
            <a:r>
              <a:rPr lang="en-US" sz="1600" dirty="0">
                <a:solidFill>
                  <a:schemeClr val="tx1">
                    <a:lumMod val="65000"/>
                    <a:lumOff val="35000"/>
                  </a:schemeClr>
                </a:solidFill>
                <a:ea typeface="Times New Roman" panose="02020603050405020304" pitchFamily="18" charset="0"/>
              </a:rPr>
              <a:t>MMPA</a:t>
            </a:r>
          </a:p>
          <a:p>
            <a:pPr marL="914400" lvl="1" indent="-457200">
              <a:buFont typeface="Arial" panose="020B0604020202020204" pitchFamily="34" charset="0"/>
              <a:buChar char="•"/>
            </a:pPr>
            <a:r>
              <a:rPr lang="en-US" sz="1600" dirty="0">
                <a:solidFill>
                  <a:schemeClr val="tx1">
                    <a:lumMod val="65000"/>
                    <a:lumOff val="35000"/>
                  </a:schemeClr>
                </a:solidFill>
                <a:ea typeface="Times New Roman" panose="02020603050405020304" pitchFamily="18" charset="0"/>
              </a:rPr>
              <a:t>MBTA</a:t>
            </a:r>
          </a:p>
          <a:p>
            <a:pPr marL="914400" lvl="1" indent="-457200">
              <a:buFont typeface="Arial" panose="020B0604020202020204" pitchFamily="34" charset="0"/>
              <a:buChar char="•"/>
            </a:pPr>
            <a:r>
              <a:rPr lang="en-US" sz="1600" dirty="0">
                <a:solidFill>
                  <a:schemeClr val="tx1">
                    <a:lumMod val="65000"/>
                    <a:lumOff val="35000"/>
                  </a:schemeClr>
                </a:solidFill>
                <a:ea typeface="Times New Roman" panose="02020603050405020304" pitchFamily="18" charset="0"/>
              </a:rPr>
              <a:t>BGEPA</a:t>
            </a:r>
          </a:p>
          <a:p>
            <a:pPr marL="914400" lvl="1" indent="-457200">
              <a:buFont typeface="Arial" panose="020B0604020202020204" pitchFamily="34" charset="0"/>
              <a:buChar char="•"/>
            </a:pPr>
            <a:r>
              <a:rPr lang="en-US" sz="1600" dirty="0">
                <a:solidFill>
                  <a:schemeClr val="tx1">
                    <a:lumMod val="65000"/>
                    <a:lumOff val="35000"/>
                  </a:schemeClr>
                </a:solidFill>
                <a:ea typeface="Times New Roman" panose="02020603050405020304" pitchFamily="18" charset="0"/>
              </a:rPr>
              <a:t>Other (FLPA, MPRSA, CAA)</a:t>
            </a:r>
          </a:p>
          <a:p>
            <a:pPr marL="914400" lvl="1" indent="-457200">
              <a:buFont typeface="Arial" panose="020B0604020202020204" pitchFamily="34" charset="0"/>
              <a:buChar char="•"/>
            </a:pPr>
            <a:r>
              <a:rPr lang="en-US" sz="1600" dirty="0">
                <a:solidFill>
                  <a:schemeClr val="tx1">
                    <a:lumMod val="65000"/>
                    <a:lumOff val="35000"/>
                  </a:schemeClr>
                </a:solidFill>
                <a:ea typeface="Times New Roman" panose="02020603050405020304" pitchFamily="18" charset="0"/>
              </a:rPr>
              <a:t>"Other USACE Auth. Required?(408, GIWW, CW projects </a:t>
            </a:r>
            <a:r>
              <a:rPr lang="en-US" sz="1600" dirty="0" err="1">
                <a:solidFill>
                  <a:schemeClr val="tx1">
                    <a:lumMod val="65000"/>
                    <a:lumOff val="35000"/>
                  </a:schemeClr>
                </a:solidFill>
                <a:ea typeface="Times New Roman" panose="02020603050405020304" pitchFamily="18" charset="0"/>
              </a:rPr>
              <a:t>etc</a:t>
            </a:r>
            <a:r>
              <a:rPr lang="en-US" sz="1600" dirty="0">
                <a:solidFill>
                  <a:schemeClr val="tx1">
                    <a:lumMod val="65000"/>
                    <a:lumOff val="35000"/>
                  </a:schemeClr>
                </a:solidFill>
                <a:ea typeface="Times New Roman" panose="02020603050405020304" pitchFamily="18" charset="0"/>
              </a:rPr>
              <a:t>)"</a:t>
            </a:r>
          </a:p>
          <a:p>
            <a:pPr marL="914400" lvl="1" indent="-457200">
              <a:buFont typeface="Arial" panose="020B0604020202020204" pitchFamily="34" charset="0"/>
              <a:buChar char="•"/>
            </a:pPr>
            <a:r>
              <a:rPr lang="en-US" sz="1600" dirty="0">
                <a:solidFill>
                  <a:schemeClr val="tx1">
                    <a:lumMod val="65000"/>
                    <a:lumOff val="35000"/>
                  </a:schemeClr>
                </a:solidFill>
                <a:ea typeface="Times New Roman" panose="02020603050405020304" pitchFamily="18" charset="0"/>
              </a:rPr>
              <a:t>EJ concern</a:t>
            </a:r>
            <a:r>
              <a:rPr lang="en-US" sz="1600" dirty="0" smtClean="0">
                <a:solidFill>
                  <a:schemeClr val="tx1">
                    <a:lumMod val="65000"/>
                    <a:lumOff val="35000"/>
                  </a:schemeClr>
                </a:solidFill>
                <a:ea typeface="Times New Roman" panose="02020603050405020304" pitchFamily="18" charset="0"/>
              </a:rPr>
              <a:t>?</a:t>
            </a:r>
            <a:endParaRPr lang="en-US" sz="1600" dirty="0">
              <a:solidFill>
                <a:schemeClr val="tx1">
                  <a:lumMod val="65000"/>
                  <a:lumOff val="35000"/>
                </a:schemeClr>
              </a:solidFill>
              <a:ea typeface="Times New Roman" panose="02020603050405020304" pitchFamily="18" charset="0"/>
            </a:endParaRPr>
          </a:p>
        </p:txBody>
      </p:sp>
      <p:sp>
        <p:nvSpPr>
          <p:cNvPr id="2" name="TextBox 1"/>
          <p:cNvSpPr txBox="1"/>
          <p:nvPr/>
        </p:nvSpPr>
        <p:spPr>
          <a:xfrm>
            <a:off x="7154400" y="1679707"/>
            <a:ext cx="4407486" cy="4893647"/>
          </a:xfrm>
          <a:prstGeom prst="rect">
            <a:avLst/>
          </a:prstGeom>
          <a:noFill/>
        </p:spPr>
        <p:txBody>
          <a:bodyPr wrap="square" rtlCol="0">
            <a:spAutoFit/>
          </a:bodyPr>
          <a:lstStyle/>
          <a:p>
            <a:r>
              <a:rPr lang="en-US" sz="2400" b="1" dirty="0" smtClean="0">
                <a:solidFill>
                  <a:schemeClr val="tx1">
                    <a:lumMod val="65000"/>
                    <a:lumOff val="35000"/>
                  </a:schemeClr>
                </a:solidFill>
              </a:rPr>
              <a:t>1. Your consultant should know whether these apply, based on the scope of work you intend and the location</a:t>
            </a:r>
          </a:p>
          <a:p>
            <a:endParaRPr lang="en-US" sz="2400" b="1" dirty="0" smtClean="0">
              <a:solidFill>
                <a:schemeClr val="tx1">
                  <a:lumMod val="65000"/>
                  <a:lumOff val="35000"/>
                </a:schemeClr>
              </a:solidFill>
            </a:endParaRPr>
          </a:p>
          <a:p>
            <a:r>
              <a:rPr lang="en-US" sz="2400" b="1" dirty="0" smtClean="0">
                <a:solidFill>
                  <a:schemeClr val="tx1">
                    <a:lumMod val="65000"/>
                    <a:lumOff val="35000"/>
                  </a:schemeClr>
                </a:solidFill>
              </a:rPr>
              <a:t>2. Identify challenges or considerations, such as work close to a navigation channel, or work that will impact a specific environmental resource</a:t>
            </a:r>
          </a:p>
          <a:p>
            <a:endParaRPr lang="en-US" sz="2400" b="1" dirty="0" smtClean="0">
              <a:solidFill>
                <a:schemeClr val="tx1">
                  <a:lumMod val="65000"/>
                  <a:lumOff val="35000"/>
                </a:schemeClr>
              </a:solidFill>
            </a:endParaRPr>
          </a:p>
          <a:p>
            <a:r>
              <a:rPr lang="en-US" sz="2400" b="1" dirty="0" smtClean="0">
                <a:solidFill>
                  <a:schemeClr val="tx1">
                    <a:lumMod val="65000"/>
                    <a:lumOff val="35000"/>
                  </a:schemeClr>
                </a:solidFill>
              </a:rPr>
              <a:t>3. Will not release funds until all compliance is demonstrated</a:t>
            </a:r>
            <a:endParaRPr lang="en-US" sz="2400" b="1" dirty="0">
              <a:solidFill>
                <a:schemeClr val="tx1">
                  <a:lumMod val="65000"/>
                  <a:lumOff val="35000"/>
                </a:schemeClr>
              </a:solidFill>
            </a:endParaRPr>
          </a:p>
        </p:txBody>
      </p:sp>
    </p:spTree>
    <p:extLst>
      <p:ext uri="{BB962C8B-B14F-4D97-AF65-F5344CB8AC3E}">
        <p14:creationId xmlns:p14="http://schemas.microsoft.com/office/powerpoint/2010/main" val="18509684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777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8063" y="36576"/>
            <a:ext cx="1441524" cy="612648"/>
          </a:xfrm>
          <a:prstGeom prst="rect">
            <a:avLst/>
          </a:prstGeom>
        </p:spPr>
      </p:pic>
      <p:sp>
        <p:nvSpPr>
          <p:cNvPr id="10" name="Rectangle 9"/>
          <p:cNvSpPr/>
          <p:nvPr/>
        </p:nvSpPr>
        <p:spPr>
          <a:xfrm>
            <a:off x="137160" y="19734"/>
            <a:ext cx="10289102" cy="584775"/>
          </a:xfrm>
          <a:prstGeom prst="rect">
            <a:avLst/>
          </a:prstGeom>
        </p:spPr>
        <p:txBody>
          <a:bodyPr wrap="square">
            <a:spAutoFit/>
          </a:bodyPr>
          <a:lstStyle/>
          <a:p>
            <a:r>
              <a:rPr lang="en-US" sz="3200" dirty="0" smtClean="0">
                <a:solidFill>
                  <a:schemeClr val="tx1">
                    <a:lumMod val="65000"/>
                    <a:lumOff val="35000"/>
                  </a:schemeClr>
                </a:solidFill>
              </a:rPr>
              <a:t>Environmental Compliance</a:t>
            </a:r>
            <a:endParaRPr lang="en-US" sz="2800" dirty="0">
              <a:solidFill>
                <a:schemeClr val="tx1">
                  <a:lumMod val="65000"/>
                  <a:lumOff val="35000"/>
                </a:schemeClr>
              </a:solidFill>
            </a:endParaRPr>
          </a:p>
        </p:txBody>
      </p:sp>
      <p:sp>
        <p:nvSpPr>
          <p:cNvPr id="26" name="Rectangle 25"/>
          <p:cNvSpPr/>
          <p:nvPr/>
        </p:nvSpPr>
        <p:spPr>
          <a:xfrm>
            <a:off x="374467" y="796974"/>
            <a:ext cx="10655484" cy="4093428"/>
          </a:xfrm>
          <a:prstGeom prst="rect">
            <a:avLst/>
          </a:prstGeom>
        </p:spPr>
        <p:txBody>
          <a:bodyPr wrap="square">
            <a:spAutoFit/>
          </a:bodyPr>
          <a:lstStyle/>
          <a:p>
            <a:pPr marL="457200" indent="-457200">
              <a:buFont typeface="Arial" panose="020B0604020202020204" pitchFamily="34" charset="0"/>
              <a:buChar char="•"/>
            </a:pPr>
            <a:r>
              <a:rPr lang="en-US" sz="3200" b="1" dirty="0" smtClean="0">
                <a:solidFill>
                  <a:schemeClr val="tx1">
                    <a:lumMod val="65000"/>
                    <a:lumOff val="35000"/>
                  </a:schemeClr>
                </a:solidFill>
                <a:ea typeface="Times New Roman" panose="02020603050405020304" pitchFamily="18" charset="0"/>
              </a:rPr>
              <a:t>Importance of location:</a:t>
            </a:r>
          </a:p>
          <a:p>
            <a:pPr marL="914400" lvl="1" indent="-457200">
              <a:buFont typeface="Arial" panose="020B0604020202020204" pitchFamily="34" charset="0"/>
              <a:buChar char="•"/>
            </a:pPr>
            <a:r>
              <a:rPr lang="en-US" sz="2800" dirty="0">
                <a:solidFill>
                  <a:schemeClr val="tx1">
                    <a:lumMod val="65000"/>
                    <a:lumOff val="35000"/>
                  </a:schemeClr>
                </a:solidFill>
                <a:ea typeface="Times New Roman" panose="02020603050405020304" pitchFamily="18" charset="0"/>
              </a:rPr>
              <a:t>Coastal Barrier Resources </a:t>
            </a:r>
            <a:r>
              <a:rPr lang="en-US" sz="2800" dirty="0" smtClean="0">
                <a:solidFill>
                  <a:schemeClr val="tx1">
                    <a:lumMod val="65000"/>
                    <a:lumOff val="35000"/>
                  </a:schemeClr>
                </a:solidFill>
                <a:ea typeface="Times New Roman" panose="02020603050405020304" pitchFamily="18" charset="0"/>
              </a:rPr>
              <a:t>Act units</a:t>
            </a:r>
          </a:p>
          <a:p>
            <a:pPr marL="914400" lvl="1" indent="-45720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Connection to Waters of the U.S</a:t>
            </a:r>
            <a:r>
              <a:rPr lang="en-US" sz="2800" dirty="0">
                <a:solidFill>
                  <a:schemeClr val="tx1">
                    <a:lumMod val="65000"/>
                    <a:lumOff val="35000"/>
                  </a:schemeClr>
                </a:solidFill>
                <a:ea typeface="Times New Roman" panose="02020603050405020304" pitchFamily="18" charset="0"/>
              </a:rPr>
              <a:t>./tidally </a:t>
            </a:r>
            <a:r>
              <a:rPr lang="en-US" sz="2800" dirty="0" smtClean="0">
                <a:solidFill>
                  <a:schemeClr val="tx1">
                    <a:lumMod val="65000"/>
                    <a:lumOff val="35000"/>
                  </a:schemeClr>
                </a:solidFill>
                <a:ea typeface="Times New Roman" panose="02020603050405020304" pitchFamily="18" charset="0"/>
              </a:rPr>
              <a:t>influenced</a:t>
            </a:r>
          </a:p>
          <a:p>
            <a:pPr marL="914400" lvl="1" indent="-45720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If you don’t know, your concept design or environmental science consultant should have identified this information</a:t>
            </a:r>
          </a:p>
          <a:p>
            <a:pPr marL="914400" lvl="1" indent="-457200">
              <a:buFont typeface="Arial" panose="020B0604020202020204" pitchFamily="34" charset="0"/>
              <a:buChar char="•"/>
            </a:pPr>
            <a:r>
              <a:rPr lang="en-US" sz="2800" dirty="0" smtClean="0">
                <a:solidFill>
                  <a:schemeClr val="tx1">
                    <a:lumMod val="65000"/>
                    <a:lumOff val="35000"/>
                  </a:schemeClr>
                </a:solidFill>
                <a:ea typeface="Times New Roman" panose="02020603050405020304" pitchFamily="18" charset="0"/>
              </a:rPr>
              <a:t>Reference their study as the source of your information (i.e. “per JEA 2017 study, Phase I location is considered not hydrologically connected to WOTUS and should not trigger relevant permits”)</a:t>
            </a:r>
            <a:endParaRPr lang="en-US" sz="2800" dirty="0">
              <a:solidFill>
                <a:schemeClr val="tx1">
                  <a:lumMod val="65000"/>
                  <a:lumOff val="35000"/>
                </a:schemeClr>
              </a:solidFill>
              <a:ea typeface="Times New Roman" panose="02020603050405020304" pitchFamily="18" charset="0"/>
            </a:endParaRPr>
          </a:p>
          <a:p>
            <a:pPr marL="457200" indent="-457200">
              <a:buFont typeface="Arial" panose="020B0604020202020204" pitchFamily="34" charset="0"/>
              <a:buChar char="•"/>
            </a:pPr>
            <a:endParaRPr lang="en-US" sz="3200" b="1" dirty="0">
              <a:solidFill>
                <a:schemeClr val="tx1">
                  <a:lumMod val="65000"/>
                  <a:lumOff val="35000"/>
                </a:schemeClr>
              </a:solidFill>
              <a:ea typeface="Times New Roman" panose="02020603050405020304" pitchFamily="18" charset="0"/>
            </a:endParaRPr>
          </a:p>
        </p:txBody>
      </p:sp>
    </p:spTree>
    <p:extLst>
      <p:ext uri="{BB962C8B-B14F-4D97-AF65-F5344CB8AC3E}">
        <p14:creationId xmlns:p14="http://schemas.microsoft.com/office/powerpoint/2010/main" val="9877970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12192000" cy="777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8063" y="36576"/>
            <a:ext cx="1441524" cy="612648"/>
          </a:xfrm>
          <a:prstGeom prst="rect">
            <a:avLst/>
          </a:prstGeom>
        </p:spPr>
      </p:pic>
      <p:sp>
        <p:nvSpPr>
          <p:cNvPr id="10" name="Rectangle 9"/>
          <p:cNvSpPr/>
          <p:nvPr/>
        </p:nvSpPr>
        <p:spPr>
          <a:xfrm>
            <a:off x="137160" y="19734"/>
            <a:ext cx="10289102" cy="584775"/>
          </a:xfrm>
          <a:prstGeom prst="rect">
            <a:avLst/>
          </a:prstGeom>
        </p:spPr>
        <p:txBody>
          <a:bodyPr wrap="square">
            <a:spAutoFit/>
          </a:bodyPr>
          <a:lstStyle/>
          <a:p>
            <a:r>
              <a:rPr lang="en-US" sz="3200" dirty="0" smtClean="0">
                <a:solidFill>
                  <a:schemeClr val="tx1">
                    <a:lumMod val="65000"/>
                    <a:lumOff val="35000"/>
                  </a:schemeClr>
                </a:solidFill>
              </a:rPr>
              <a:t>Environmental Compliance</a:t>
            </a:r>
            <a:endParaRPr lang="en-US" sz="2800" dirty="0">
              <a:solidFill>
                <a:schemeClr val="tx1">
                  <a:lumMod val="65000"/>
                  <a:lumOff val="35000"/>
                </a:schemeClr>
              </a:solidFill>
            </a:endParaRPr>
          </a:p>
        </p:txBody>
      </p:sp>
      <p:sp>
        <p:nvSpPr>
          <p:cNvPr id="26" name="Rectangle 25"/>
          <p:cNvSpPr/>
          <p:nvPr/>
        </p:nvSpPr>
        <p:spPr>
          <a:xfrm>
            <a:off x="374467" y="796974"/>
            <a:ext cx="10655484" cy="6494085"/>
          </a:xfrm>
          <a:prstGeom prst="rect">
            <a:avLst/>
          </a:prstGeom>
        </p:spPr>
        <p:txBody>
          <a:bodyPr wrap="square">
            <a:spAutoFit/>
          </a:bodyPr>
          <a:lstStyle/>
          <a:p>
            <a:r>
              <a:rPr lang="en-US" sz="3200" b="1" dirty="0" smtClean="0">
                <a:solidFill>
                  <a:schemeClr val="tx1">
                    <a:lumMod val="65000"/>
                    <a:lumOff val="35000"/>
                  </a:schemeClr>
                </a:solidFill>
                <a:ea typeface="Times New Roman" panose="02020603050405020304" pitchFamily="18" charset="0"/>
              </a:rPr>
              <a:t>Not sure? </a:t>
            </a:r>
          </a:p>
          <a:p>
            <a:pPr marL="457200" indent="-457200">
              <a:buFont typeface="Arial" panose="020B0604020202020204" pitchFamily="34" charset="0"/>
              <a:buChar char="•"/>
            </a:pPr>
            <a:r>
              <a:rPr lang="en-US" sz="3200" dirty="0" smtClean="0">
                <a:solidFill>
                  <a:schemeClr val="tx1">
                    <a:lumMod val="65000"/>
                    <a:lumOff val="35000"/>
                  </a:schemeClr>
                </a:solidFill>
                <a:ea typeface="Times New Roman" panose="02020603050405020304" pitchFamily="18" charset="0"/>
              </a:rPr>
              <a:t>Check with us with any questions, or:</a:t>
            </a:r>
          </a:p>
          <a:p>
            <a:pPr marL="457200" indent="-457200">
              <a:buFont typeface="Arial" panose="020B0604020202020204" pitchFamily="34" charset="0"/>
              <a:buChar char="•"/>
            </a:pPr>
            <a:r>
              <a:rPr lang="en-US" sz="3200" dirty="0" smtClean="0">
                <a:solidFill>
                  <a:schemeClr val="tx1">
                    <a:lumMod val="65000"/>
                    <a:lumOff val="35000"/>
                  </a:schemeClr>
                </a:solidFill>
                <a:ea typeface="Times New Roman" panose="02020603050405020304" pitchFamily="18" charset="0"/>
              </a:rPr>
              <a:t>Setup discussions with </a:t>
            </a:r>
            <a:r>
              <a:rPr lang="en-US" sz="3200" dirty="0">
                <a:solidFill>
                  <a:schemeClr val="tx1">
                    <a:lumMod val="65000"/>
                    <a:lumOff val="35000"/>
                  </a:schemeClr>
                </a:solidFill>
                <a:ea typeface="Times New Roman" panose="02020603050405020304" pitchFamily="18" charset="0"/>
              </a:rPr>
              <a:t>your consultants to be sure design is </a:t>
            </a:r>
            <a:r>
              <a:rPr lang="en-US" sz="3200" dirty="0" smtClean="0">
                <a:solidFill>
                  <a:schemeClr val="tx1">
                    <a:lumMod val="65000"/>
                    <a:lumOff val="35000"/>
                  </a:schemeClr>
                </a:solidFill>
                <a:ea typeface="Times New Roman" panose="02020603050405020304" pitchFamily="18" charset="0"/>
              </a:rPr>
              <a:t>planned with successful permitting in mind before you start work – directional drilling, for example, rather than trenches</a:t>
            </a:r>
          </a:p>
          <a:p>
            <a:pPr marL="914400" lvl="1" indent="-457200">
              <a:buFont typeface="Arial" panose="020B0604020202020204" pitchFamily="34" charset="0"/>
              <a:buChar char="•"/>
            </a:pPr>
            <a:r>
              <a:rPr lang="en-US" sz="3200" b="1" dirty="0" smtClean="0">
                <a:solidFill>
                  <a:schemeClr val="tx1">
                    <a:lumMod val="65000"/>
                    <a:lumOff val="35000"/>
                  </a:schemeClr>
                </a:solidFill>
                <a:ea typeface="Times New Roman" panose="02020603050405020304" pitchFamily="18" charset="0"/>
              </a:rPr>
              <a:t>Pre-application </a:t>
            </a:r>
            <a:r>
              <a:rPr lang="en-US" sz="3200" b="1" dirty="0">
                <a:solidFill>
                  <a:schemeClr val="tx1">
                    <a:lumMod val="65000"/>
                    <a:lumOff val="35000"/>
                  </a:schemeClr>
                </a:solidFill>
                <a:ea typeface="Times New Roman" panose="02020603050405020304" pitchFamily="18" charset="0"/>
              </a:rPr>
              <a:t>meetings strongly </a:t>
            </a:r>
            <a:r>
              <a:rPr lang="en-US" sz="3200" b="1" dirty="0" smtClean="0">
                <a:solidFill>
                  <a:schemeClr val="tx1">
                    <a:lumMod val="65000"/>
                    <a:lumOff val="35000"/>
                  </a:schemeClr>
                </a:solidFill>
                <a:ea typeface="Times New Roman" panose="02020603050405020304" pitchFamily="18" charset="0"/>
              </a:rPr>
              <a:t>encouraged</a:t>
            </a:r>
          </a:p>
          <a:p>
            <a:pPr marL="914400" lvl="1" indent="-457200">
              <a:buFont typeface="Arial" panose="020B0604020202020204" pitchFamily="34" charset="0"/>
              <a:buChar char="•"/>
            </a:pPr>
            <a:r>
              <a:rPr lang="en-US" sz="3200" dirty="0" smtClean="0">
                <a:solidFill>
                  <a:schemeClr val="tx1">
                    <a:lumMod val="65000"/>
                    <a:lumOff val="35000"/>
                  </a:schemeClr>
                </a:solidFill>
                <a:ea typeface="Times New Roman" panose="02020603050405020304" pitchFamily="18" charset="0"/>
              </a:rPr>
              <a:t>May be able to identify revisions you can make to achieve programmatic biological opinion or address concurrences</a:t>
            </a:r>
          </a:p>
          <a:p>
            <a:pPr marL="1371600" lvl="2" indent="-457200">
              <a:buFont typeface="Arial" panose="020B0604020202020204" pitchFamily="34" charset="0"/>
              <a:buChar char="•"/>
            </a:pPr>
            <a:r>
              <a:rPr lang="en-US" sz="3200" b="1" dirty="0" smtClean="0">
                <a:solidFill>
                  <a:schemeClr val="tx1">
                    <a:lumMod val="65000"/>
                    <a:lumOff val="35000"/>
                  </a:schemeClr>
                </a:solidFill>
                <a:ea typeface="Times New Roman" panose="02020603050405020304" pitchFamily="18" charset="0"/>
              </a:rPr>
              <a:t>Avoids individual permit, which costs time and $</a:t>
            </a:r>
          </a:p>
          <a:p>
            <a:pPr marL="914400" lvl="1" indent="-457200">
              <a:buFont typeface="Arial" panose="020B0604020202020204" pitchFamily="34" charset="0"/>
              <a:buChar char="•"/>
            </a:pPr>
            <a:r>
              <a:rPr lang="en-US" sz="3200" b="1" dirty="0" smtClean="0">
                <a:solidFill>
                  <a:schemeClr val="tx1">
                    <a:lumMod val="65000"/>
                    <a:lumOff val="35000"/>
                  </a:schemeClr>
                </a:solidFill>
                <a:ea typeface="Times New Roman" panose="02020603050405020304" pitchFamily="18" charset="0"/>
              </a:rPr>
              <a:t>Can identify when certain data needs to be collected to avoid project delays</a:t>
            </a:r>
          </a:p>
          <a:p>
            <a:pPr marL="1371600" lvl="2" indent="-457200">
              <a:buFont typeface="Arial" panose="020B0604020202020204" pitchFamily="34" charset="0"/>
              <a:buChar char="•"/>
            </a:pPr>
            <a:r>
              <a:rPr lang="en-US" sz="3200" dirty="0" smtClean="0">
                <a:solidFill>
                  <a:schemeClr val="tx1">
                    <a:lumMod val="65000"/>
                    <a:lumOff val="35000"/>
                  </a:schemeClr>
                </a:solidFill>
                <a:ea typeface="Times New Roman" panose="02020603050405020304" pitchFamily="18" charset="0"/>
              </a:rPr>
              <a:t>Seagrass surveys, for example: June - September</a:t>
            </a:r>
            <a:endParaRPr lang="en-US" sz="3200" dirty="0">
              <a:solidFill>
                <a:schemeClr val="tx1">
                  <a:lumMod val="65000"/>
                  <a:lumOff val="35000"/>
                </a:schemeClr>
              </a:solidFill>
              <a:ea typeface="Times New Roman" panose="02020603050405020304" pitchFamily="18" charset="0"/>
            </a:endParaRPr>
          </a:p>
          <a:p>
            <a:pPr marL="457200" indent="-457200">
              <a:buFont typeface="Arial" panose="020B0604020202020204" pitchFamily="34" charset="0"/>
              <a:buChar char="•"/>
            </a:pPr>
            <a:endParaRPr lang="en-US" sz="3200" b="1" dirty="0">
              <a:solidFill>
                <a:schemeClr val="tx1">
                  <a:lumMod val="65000"/>
                  <a:lumOff val="35000"/>
                </a:schemeClr>
              </a:solidFill>
              <a:ea typeface="Times New Roman" panose="02020603050405020304" pitchFamily="18" charset="0"/>
            </a:endParaRPr>
          </a:p>
        </p:txBody>
      </p:sp>
    </p:spTree>
    <p:extLst>
      <p:ext uri="{BB962C8B-B14F-4D97-AF65-F5344CB8AC3E}">
        <p14:creationId xmlns:p14="http://schemas.microsoft.com/office/powerpoint/2010/main" val="37406558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2181</TotalTime>
  <Words>1694</Words>
  <Application>Microsoft Office PowerPoint</Application>
  <PresentationFormat>Widescreen</PresentationFormat>
  <Paragraphs>230</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Calibri Light</vt:lpstr>
      <vt:lpstr>Courier New</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Dourte</dc:creator>
  <cp:lastModifiedBy>Daniel Dourte</cp:lastModifiedBy>
  <cp:revision>149</cp:revision>
  <dcterms:created xsi:type="dcterms:W3CDTF">2018-11-08T18:34:48Z</dcterms:created>
  <dcterms:modified xsi:type="dcterms:W3CDTF">2019-03-27T14:26:14Z</dcterms:modified>
</cp:coreProperties>
</file>